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56" r:id="rId3"/>
    <p:sldId id="257" r:id="rId4"/>
    <p:sldId id="362" r:id="rId5"/>
    <p:sldId id="259" r:id="rId6"/>
    <p:sldId id="786" r:id="rId7"/>
    <p:sldId id="260" r:id="rId8"/>
    <p:sldId id="261" r:id="rId9"/>
    <p:sldId id="793" r:id="rId10"/>
    <p:sldId id="333" r:id="rId11"/>
    <p:sldId id="363" r:id="rId12"/>
    <p:sldId id="332" r:id="rId13"/>
    <p:sldId id="266" r:id="rId14"/>
    <p:sldId id="334" r:id="rId15"/>
    <p:sldId id="335" r:id="rId16"/>
    <p:sldId id="798" r:id="rId17"/>
    <p:sldId id="799" r:id="rId18"/>
    <p:sldId id="800" r:id="rId19"/>
    <p:sldId id="801" r:id="rId20"/>
    <p:sldId id="802" r:id="rId21"/>
    <p:sldId id="795" r:id="rId22"/>
  </p:sldIdLst>
  <p:sldSz cx="18288000" cy="10287000"/>
  <p:notesSz cx="6794500" cy="9931400"/>
  <p:embeddedFontLst>
    <p:embeddedFont>
      <p:font typeface="Canva Sans Bold" panose="020B0604020202020204" charset="0"/>
      <p:regular r:id="rId24"/>
    </p:embeddedFont>
    <p:embeddedFont>
      <p:font typeface="Consolas" panose="020B0609020204030204" pitchFamily="49" charset="0"/>
      <p:regular r:id="rId25"/>
      <p:bold r:id="rId26"/>
      <p:italic r:id="rId27"/>
      <p:boldItalic r:id="rId28"/>
    </p:embeddedFont>
    <p:embeddedFont>
      <p:font typeface="Evolventa" panose="020B0604020202020204" charset="0"/>
      <p:regular r:id="rId29"/>
    </p:embeddedFont>
    <p:embeddedFont>
      <p:font typeface="Evolventa Bold" panose="020B0604020202020204" charset="0"/>
      <p:regular r:id="rId30"/>
    </p:embeddedFont>
    <p:embeddedFont>
      <p:font typeface="Inter" panose="020B0604020202020204" charset="0"/>
      <p:regular r:id="rId31"/>
    </p:embeddedFont>
    <p:embeddedFont>
      <p:font typeface="Montserrat" panose="00000500000000000000" pitchFamily="2" charset="0"/>
      <p:regular r:id="rId32"/>
      <p:bold r:id="rId33"/>
      <p:italic r:id="rId34"/>
      <p:boldItalic r:id="rId35"/>
    </p:embeddedFont>
    <p:embeddedFont>
      <p:font typeface="Montserrat Bold" panose="00000800000000000000" charset="0"/>
      <p:regular r:id="rId36"/>
      <p:bold r:id="rId37"/>
    </p:embeddedFont>
    <p:embeddedFont>
      <p:font typeface="Montserrat Semi-Bold" panose="020B0604020202020204" charset="0"/>
      <p:regular r:id="rId38"/>
    </p:embeddedFont>
    <p:embeddedFont>
      <p:font typeface="Source Sans Pro Bold" panose="020B0703030403020204" pitchFamily="34" charset="0"/>
      <p:regular r:id="rId39"/>
      <p:bold r:id="rId40"/>
    </p:embeddedFont>
    <p:embeddedFont>
      <p:font typeface="TT Rounds Condensed" panose="020B0604020202020204" charset="0"/>
      <p:regular r:id="rId41"/>
    </p:embeddedFont>
    <p:embeddedFont>
      <p:font typeface="TT Rounds Condensed 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9171" autoAdjust="0"/>
  </p:normalViewPr>
  <p:slideViewPr>
    <p:cSldViewPr>
      <p:cViewPr varScale="1">
        <p:scale>
          <a:sx n="32" d="100"/>
          <a:sy n="32" d="100"/>
        </p:scale>
        <p:origin x="193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3D718-F528-47D7-8223-0960A16CEDC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FD865098-E7BB-44C3-9BDF-C63BE9F8E493}">
      <dgm:prSet phldrT="[Text]" phldr="0"/>
      <dgm:spPr/>
      <dgm:t>
        <a:bodyPr/>
        <a:lstStyle/>
        <a:p>
          <a:pPr rtl="0"/>
          <a:r>
            <a:rPr lang="en-GB" dirty="0">
              <a:latin typeface="Arial" panose="020B0604020202020204"/>
            </a:rPr>
            <a:t>Scottish Government</a:t>
          </a:r>
          <a:endParaRPr lang="en-GB" dirty="0"/>
        </a:p>
      </dgm:t>
    </dgm:pt>
    <dgm:pt modelId="{49B530D8-84CF-43A1-AC7F-65E41D52B326}" type="parTrans" cxnId="{71D7699B-37B4-44D0-BA0C-F34467958DD4}">
      <dgm:prSet/>
      <dgm:spPr/>
      <dgm:t>
        <a:bodyPr/>
        <a:lstStyle/>
        <a:p>
          <a:endParaRPr lang="en-GB"/>
        </a:p>
      </dgm:t>
    </dgm:pt>
    <dgm:pt modelId="{BE5CB384-857F-492C-85FA-DC03B16B3793}" type="sibTrans" cxnId="{71D7699B-37B4-44D0-BA0C-F34467958DD4}">
      <dgm:prSet/>
      <dgm:spPr/>
      <dgm:t>
        <a:bodyPr/>
        <a:lstStyle/>
        <a:p>
          <a:endParaRPr lang="en-GB"/>
        </a:p>
      </dgm:t>
    </dgm:pt>
    <dgm:pt modelId="{098C7C6B-45D6-48D2-BA66-0AB0F4C7484E}">
      <dgm:prSet phldrT="[Text]" phldr="0"/>
      <dgm:spPr/>
      <dgm:t>
        <a:bodyPr/>
        <a:lstStyle/>
        <a:p>
          <a:pPr rtl="0"/>
          <a:r>
            <a:rPr lang="en-GB" dirty="0">
              <a:latin typeface="Arial" panose="020B0604020202020204"/>
            </a:rPr>
            <a:t>Local Government</a:t>
          </a:r>
          <a:endParaRPr lang="en-GB" dirty="0"/>
        </a:p>
      </dgm:t>
    </dgm:pt>
    <dgm:pt modelId="{08393562-09AA-4277-9631-EF70B4EB7F92}" type="parTrans" cxnId="{27ED4F6F-3F36-4D94-B9CE-6F5F355AC8A3}">
      <dgm:prSet/>
      <dgm:spPr/>
      <dgm:t>
        <a:bodyPr/>
        <a:lstStyle/>
        <a:p>
          <a:endParaRPr lang="en-GB"/>
        </a:p>
      </dgm:t>
    </dgm:pt>
    <dgm:pt modelId="{E4D5B1FC-0AEC-4E47-87BF-140CA50804E4}" type="sibTrans" cxnId="{27ED4F6F-3F36-4D94-B9CE-6F5F355AC8A3}">
      <dgm:prSet/>
      <dgm:spPr/>
      <dgm:t>
        <a:bodyPr/>
        <a:lstStyle/>
        <a:p>
          <a:endParaRPr lang="en-GB"/>
        </a:p>
      </dgm:t>
    </dgm:pt>
    <dgm:pt modelId="{3D6FDA21-FB73-4019-9078-9EA22B893FA9}">
      <dgm:prSet phldrT="[Text]" phldr="0"/>
      <dgm:spPr/>
      <dgm:t>
        <a:bodyPr/>
        <a:lstStyle/>
        <a:p>
          <a:pPr rtl="0"/>
          <a:r>
            <a:rPr lang="en-GB">
              <a:latin typeface="Arial" panose="020B0604020202020204"/>
            </a:rPr>
            <a:t>Health and Social Care</a:t>
          </a:r>
          <a:endParaRPr lang="en-GB"/>
        </a:p>
      </dgm:t>
    </dgm:pt>
    <dgm:pt modelId="{38458FD4-9D0C-4735-9C0B-0B50361C7594}" type="parTrans" cxnId="{7B96B6DE-8EB7-4F36-A27F-5DE2CF0F1EDD}">
      <dgm:prSet/>
      <dgm:spPr/>
      <dgm:t>
        <a:bodyPr/>
        <a:lstStyle/>
        <a:p>
          <a:endParaRPr lang="en-GB"/>
        </a:p>
      </dgm:t>
    </dgm:pt>
    <dgm:pt modelId="{AC747199-C066-427C-ABD5-CF366E8E6423}" type="sibTrans" cxnId="{7B96B6DE-8EB7-4F36-A27F-5DE2CF0F1EDD}">
      <dgm:prSet/>
      <dgm:spPr/>
      <dgm:t>
        <a:bodyPr/>
        <a:lstStyle/>
        <a:p>
          <a:endParaRPr lang="en-GB"/>
        </a:p>
      </dgm:t>
    </dgm:pt>
    <dgm:pt modelId="{2A5BA5F2-B0C0-47D8-82E0-3AFC2DD56766}">
      <dgm:prSet phldr="0"/>
      <dgm:spPr/>
      <dgm:t>
        <a:bodyPr/>
        <a:lstStyle/>
        <a:p>
          <a:pPr rtl="0"/>
          <a:r>
            <a:rPr lang="en-GB">
              <a:latin typeface="Arial" panose="020B0604020202020204"/>
            </a:rPr>
            <a:t>Communities and Third Sector</a:t>
          </a:r>
        </a:p>
      </dgm:t>
    </dgm:pt>
    <dgm:pt modelId="{B6B3D7D9-0E0B-47A8-888B-46AC7F9E09F1}" type="parTrans" cxnId="{07C1F8A0-D0C6-4454-B3F4-3BE65EE940D3}">
      <dgm:prSet/>
      <dgm:spPr/>
    </dgm:pt>
    <dgm:pt modelId="{148154E3-85EA-484B-9B39-A217FBADB42F}" type="sibTrans" cxnId="{07C1F8A0-D0C6-4454-B3F4-3BE65EE940D3}">
      <dgm:prSet/>
      <dgm:spPr/>
    </dgm:pt>
    <dgm:pt modelId="{EC58743F-7AA2-465A-B202-85C9D2E024C2}">
      <dgm:prSet phldr="0"/>
      <dgm:spPr/>
      <dgm:t>
        <a:bodyPr/>
        <a:lstStyle/>
        <a:p>
          <a:r>
            <a:rPr lang="en-GB">
              <a:latin typeface="Arial" panose="020B0604020202020204"/>
            </a:rPr>
            <a:t>Business</a:t>
          </a:r>
        </a:p>
      </dgm:t>
    </dgm:pt>
    <dgm:pt modelId="{70218835-268B-4014-ACA0-663DE748B954}" type="parTrans" cxnId="{7865C41A-0741-4638-B64F-59508E978F5B}">
      <dgm:prSet/>
      <dgm:spPr/>
    </dgm:pt>
    <dgm:pt modelId="{222DC6DC-2D47-491E-934A-0DE4DA8835BA}" type="sibTrans" cxnId="{7865C41A-0741-4638-B64F-59508E978F5B}">
      <dgm:prSet/>
      <dgm:spPr/>
    </dgm:pt>
    <dgm:pt modelId="{F6FBC999-F1BB-4F99-8445-A8C98EF9B2BF}">
      <dgm:prSet phldr="0"/>
      <dgm:spPr/>
      <dgm:t>
        <a:bodyPr/>
        <a:lstStyle/>
        <a:p>
          <a:pPr rtl="0"/>
          <a:r>
            <a:rPr lang="en-GB">
              <a:latin typeface="Arial" panose="020B0604020202020204"/>
            </a:rPr>
            <a:t>Wider Public Sector</a:t>
          </a:r>
        </a:p>
      </dgm:t>
    </dgm:pt>
    <dgm:pt modelId="{4B6284B5-AB16-483B-A6E4-3C4864A37F75}" type="parTrans" cxnId="{F4B68BDD-F337-4756-A9F4-A33E7D652540}">
      <dgm:prSet/>
      <dgm:spPr/>
    </dgm:pt>
    <dgm:pt modelId="{86DB0196-1502-400C-BA37-ECD973996C95}" type="sibTrans" cxnId="{F4B68BDD-F337-4756-A9F4-A33E7D652540}">
      <dgm:prSet/>
      <dgm:spPr/>
    </dgm:pt>
    <dgm:pt modelId="{16C203B9-587C-4D81-92EE-87F49C583BD7}" type="pres">
      <dgm:prSet presAssocID="{F9A3D718-F528-47D7-8223-0960A16CEDC9}" presName="diagram" presStyleCnt="0">
        <dgm:presLayoutVars>
          <dgm:dir/>
          <dgm:resizeHandles val="exact"/>
        </dgm:presLayoutVars>
      </dgm:prSet>
      <dgm:spPr/>
    </dgm:pt>
    <dgm:pt modelId="{E6EF0A37-5022-481E-B947-61E583AA0674}" type="pres">
      <dgm:prSet presAssocID="{FD865098-E7BB-44C3-9BDF-C63BE9F8E493}" presName="node" presStyleLbl="node1" presStyleIdx="0" presStyleCnt="6">
        <dgm:presLayoutVars>
          <dgm:bulletEnabled val="1"/>
        </dgm:presLayoutVars>
      </dgm:prSet>
      <dgm:spPr/>
    </dgm:pt>
    <dgm:pt modelId="{1395E6D5-9E43-47FD-84E6-FA52F773DCE3}" type="pres">
      <dgm:prSet presAssocID="{BE5CB384-857F-492C-85FA-DC03B16B3793}" presName="sibTrans" presStyleCnt="0"/>
      <dgm:spPr/>
    </dgm:pt>
    <dgm:pt modelId="{8A3D6630-7F4C-4072-A3A2-80B3A5C256AD}" type="pres">
      <dgm:prSet presAssocID="{098C7C6B-45D6-48D2-BA66-0AB0F4C7484E}" presName="node" presStyleLbl="node1" presStyleIdx="1" presStyleCnt="6">
        <dgm:presLayoutVars>
          <dgm:bulletEnabled val="1"/>
        </dgm:presLayoutVars>
      </dgm:prSet>
      <dgm:spPr/>
    </dgm:pt>
    <dgm:pt modelId="{B89AB4CE-08EB-4921-83B8-E253CC871858}" type="pres">
      <dgm:prSet presAssocID="{E4D5B1FC-0AEC-4E47-87BF-140CA50804E4}" presName="sibTrans" presStyleCnt="0"/>
      <dgm:spPr/>
    </dgm:pt>
    <dgm:pt modelId="{67AF395E-F3A7-49BA-BDBF-FBC3D1BE4091}" type="pres">
      <dgm:prSet presAssocID="{3D6FDA21-FB73-4019-9078-9EA22B893FA9}" presName="node" presStyleLbl="node1" presStyleIdx="2" presStyleCnt="6">
        <dgm:presLayoutVars>
          <dgm:bulletEnabled val="1"/>
        </dgm:presLayoutVars>
      </dgm:prSet>
      <dgm:spPr/>
    </dgm:pt>
    <dgm:pt modelId="{37B04E7F-B5A9-4CF8-AC90-AF21AA344927}" type="pres">
      <dgm:prSet presAssocID="{AC747199-C066-427C-ABD5-CF366E8E6423}" presName="sibTrans" presStyleCnt="0"/>
      <dgm:spPr/>
    </dgm:pt>
    <dgm:pt modelId="{73BB3E4F-2080-4CA0-B62D-831DF27A6716}" type="pres">
      <dgm:prSet presAssocID="{2A5BA5F2-B0C0-47D8-82E0-3AFC2DD56766}" presName="node" presStyleLbl="node1" presStyleIdx="3" presStyleCnt="6">
        <dgm:presLayoutVars>
          <dgm:bulletEnabled val="1"/>
        </dgm:presLayoutVars>
      </dgm:prSet>
      <dgm:spPr/>
    </dgm:pt>
    <dgm:pt modelId="{A6082C5C-0A5C-4DBE-A487-A7985439D8AA}" type="pres">
      <dgm:prSet presAssocID="{148154E3-85EA-484B-9B39-A217FBADB42F}" presName="sibTrans" presStyleCnt="0"/>
      <dgm:spPr/>
    </dgm:pt>
    <dgm:pt modelId="{78705173-394B-4154-87EA-2BC731074853}" type="pres">
      <dgm:prSet presAssocID="{F6FBC999-F1BB-4F99-8445-A8C98EF9B2BF}" presName="node" presStyleLbl="node1" presStyleIdx="4" presStyleCnt="6">
        <dgm:presLayoutVars>
          <dgm:bulletEnabled val="1"/>
        </dgm:presLayoutVars>
      </dgm:prSet>
      <dgm:spPr/>
    </dgm:pt>
    <dgm:pt modelId="{7B336638-EB16-4F9C-B565-287748D36A5E}" type="pres">
      <dgm:prSet presAssocID="{86DB0196-1502-400C-BA37-ECD973996C95}" presName="sibTrans" presStyleCnt="0"/>
      <dgm:spPr/>
    </dgm:pt>
    <dgm:pt modelId="{959FDA1A-8C0C-4D0C-BC07-BF269343361A}" type="pres">
      <dgm:prSet presAssocID="{EC58743F-7AA2-465A-B202-85C9D2E024C2}" presName="node" presStyleLbl="node1" presStyleIdx="5" presStyleCnt="6">
        <dgm:presLayoutVars>
          <dgm:bulletEnabled val="1"/>
        </dgm:presLayoutVars>
      </dgm:prSet>
      <dgm:spPr/>
    </dgm:pt>
  </dgm:ptLst>
  <dgm:cxnLst>
    <dgm:cxn modelId="{3E50B705-5F4A-4C9E-906E-DE41E85DAC88}" type="presOf" srcId="{FD865098-E7BB-44C3-9BDF-C63BE9F8E493}" destId="{E6EF0A37-5022-481E-B947-61E583AA0674}" srcOrd="0" destOrd="0" presId="urn:microsoft.com/office/officeart/2005/8/layout/default"/>
    <dgm:cxn modelId="{7865C41A-0741-4638-B64F-59508E978F5B}" srcId="{F9A3D718-F528-47D7-8223-0960A16CEDC9}" destId="{EC58743F-7AA2-465A-B202-85C9D2E024C2}" srcOrd="5" destOrd="0" parTransId="{70218835-268B-4014-ACA0-663DE748B954}" sibTransId="{222DC6DC-2D47-491E-934A-0DE4DA8835BA}"/>
    <dgm:cxn modelId="{9DEA9E61-DB1D-4DDE-AA60-8D52D966F5D7}" type="presOf" srcId="{098C7C6B-45D6-48D2-BA66-0AB0F4C7484E}" destId="{8A3D6630-7F4C-4072-A3A2-80B3A5C256AD}" srcOrd="0" destOrd="0" presId="urn:microsoft.com/office/officeart/2005/8/layout/default"/>
    <dgm:cxn modelId="{27ED4F6F-3F36-4D94-B9CE-6F5F355AC8A3}" srcId="{F9A3D718-F528-47D7-8223-0960A16CEDC9}" destId="{098C7C6B-45D6-48D2-BA66-0AB0F4C7484E}" srcOrd="1" destOrd="0" parTransId="{08393562-09AA-4277-9631-EF70B4EB7F92}" sibTransId="{E4D5B1FC-0AEC-4E47-87BF-140CA50804E4}"/>
    <dgm:cxn modelId="{04127279-48CB-4276-91C9-1C9728B98FDD}" type="presOf" srcId="{EC58743F-7AA2-465A-B202-85C9D2E024C2}" destId="{959FDA1A-8C0C-4D0C-BC07-BF269343361A}" srcOrd="0" destOrd="0" presId="urn:microsoft.com/office/officeart/2005/8/layout/default"/>
    <dgm:cxn modelId="{71D7699B-37B4-44D0-BA0C-F34467958DD4}" srcId="{F9A3D718-F528-47D7-8223-0960A16CEDC9}" destId="{FD865098-E7BB-44C3-9BDF-C63BE9F8E493}" srcOrd="0" destOrd="0" parTransId="{49B530D8-84CF-43A1-AC7F-65E41D52B326}" sibTransId="{BE5CB384-857F-492C-85FA-DC03B16B3793}"/>
    <dgm:cxn modelId="{07C1F8A0-D0C6-4454-B3F4-3BE65EE940D3}" srcId="{F9A3D718-F528-47D7-8223-0960A16CEDC9}" destId="{2A5BA5F2-B0C0-47D8-82E0-3AFC2DD56766}" srcOrd="3" destOrd="0" parTransId="{B6B3D7D9-0E0B-47A8-888B-46AC7F9E09F1}" sibTransId="{148154E3-85EA-484B-9B39-A217FBADB42F}"/>
    <dgm:cxn modelId="{64F9BDA1-77A2-4D3D-A1D9-689E6F2ED30F}" type="presOf" srcId="{F9A3D718-F528-47D7-8223-0960A16CEDC9}" destId="{16C203B9-587C-4D81-92EE-87F49C583BD7}" srcOrd="0" destOrd="0" presId="urn:microsoft.com/office/officeart/2005/8/layout/default"/>
    <dgm:cxn modelId="{FB4BD8C1-D79A-4F02-8713-50F143844AB8}" type="presOf" srcId="{2A5BA5F2-B0C0-47D8-82E0-3AFC2DD56766}" destId="{73BB3E4F-2080-4CA0-B62D-831DF27A6716}" srcOrd="0" destOrd="0" presId="urn:microsoft.com/office/officeart/2005/8/layout/default"/>
    <dgm:cxn modelId="{F4B68BDD-F337-4756-A9F4-A33E7D652540}" srcId="{F9A3D718-F528-47D7-8223-0960A16CEDC9}" destId="{F6FBC999-F1BB-4F99-8445-A8C98EF9B2BF}" srcOrd="4" destOrd="0" parTransId="{4B6284B5-AB16-483B-A6E4-3C4864A37F75}" sibTransId="{86DB0196-1502-400C-BA37-ECD973996C95}"/>
    <dgm:cxn modelId="{7B96B6DE-8EB7-4F36-A27F-5DE2CF0F1EDD}" srcId="{F9A3D718-F528-47D7-8223-0960A16CEDC9}" destId="{3D6FDA21-FB73-4019-9078-9EA22B893FA9}" srcOrd="2" destOrd="0" parTransId="{38458FD4-9D0C-4735-9C0B-0B50361C7594}" sibTransId="{AC747199-C066-427C-ABD5-CF366E8E6423}"/>
    <dgm:cxn modelId="{045A8AF8-F7C7-4B68-992D-71258556903D}" type="presOf" srcId="{3D6FDA21-FB73-4019-9078-9EA22B893FA9}" destId="{67AF395E-F3A7-49BA-BDBF-FBC3D1BE4091}" srcOrd="0" destOrd="0" presId="urn:microsoft.com/office/officeart/2005/8/layout/default"/>
    <dgm:cxn modelId="{759041FA-6ED1-49B4-BEE8-451C4E67CB0C}" type="presOf" srcId="{F6FBC999-F1BB-4F99-8445-A8C98EF9B2BF}" destId="{78705173-394B-4154-87EA-2BC731074853}" srcOrd="0" destOrd="0" presId="urn:microsoft.com/office/officeart/2005/8/layout/default"/>
    <dgm:cxn modelId="{25A11A0F-2767-449C-9238-E063431E946A}" type="presParOf" srcId="{16C203B9-587C-4D81-92EE-87F49C583BD7}" destId="{E6EF0A37-5022-481E-B947-61E583AA0674}" srcOrd="0" destOrd="0" presId="urn:microsoft.com/office/officeart/2005/8/layout/default"/>
    <dgm:cxn modelId="{583F391C-4FD2-4807-AABF-BF5958702792}" type="presParOf" srcId="{16C203B9-587C-4D81-92EE-87F49C583BD7}" destId="{1395E6D5-9E43-47FD-84E6-FA52F773DCE3}" srcOrd="1" destOrd="0" presId="urn:microsoft.com/office/officeart/2005/8/layout/default"/>
    <dgm:cxn modelId="{24887740-331F-4A53-ABA6-42FFF048B31E}" type="presParOf" srcId="{16C203B9-587C-4D81-92EE-87F49C583BD7}" destId="{8A3D6630-7F4C-4072-A3A2-80B3A5C256AD}" srcOrd="2" destOrd="0" presId="urn:microsoft.com/office/officeart/2005/8/layout/default"/>
    <dgm:cxn modelId="{48D14FB4-5C64-41D0-BEE2-2135AC367C08}" type="presParOf" srcId="{16C203B9-587C-4D81-92EE-87F49C583BD7}" destId="{B89AB4CE-08EB-4921-83B8-E253CC871858}" srcOrd="3" destOrd="0" presId="urn:microsoft.com/office/officeart/2005/8/layout/default"/>
    <dgm:cxn modelId="{54284B80-FC89-4E3C-B28A-44CBB804E802}" type="presParOf" srcId="{16C203B9-587C-4D81-92EE-87F49C583BD7}" destId="{67AF395E-F3A7-49BA-BDBF-FBC3D1BE4091}" srcOrd="4" destOrd="0" presId="urn:microsoft.com/office/officeart/2005/8/layout/default"/>
    <dgm:cxn modelId="{E5E283A4-D327-48EC-BFE7-1C1510C2A547}" type="presParOf" srcId="{16C203B9-587C-4D81-92EE-87F49C583BD7}" destId="{37B04E7F-B5A9-4CF8-AC90-AF21AA344927}" srcOrd="5" destOrd="0" presId="urn:microsoft.com/office/officeart/2005/8/layout/default"/>
    <dgm:cxn modelId="{5F264785-61E3-4CC7-89C9-418FB7ACE7ED}" type="presParOf" srcId="{16C203B9-587C-4D81-92EE-87F49C583BD7}" destId="{73BB3E4F-2080-4CA0-B62D-831DF27A6716}" srcOrd="6" destOrd="0" presId="urn:microsoft.com/office/officeart/2005/8/layout/default"/>
    <dgm:cxn modelId="{58705C44-1F80-491D-9AC6-F6522275654D}" type="presParOf" srcId="{16C203B9-587C-4D81-92EE-87F49C583BD7}" destId="{A6082C5C-0A5C-4DBE-A487-A7985439D8AA}" srcOrd="7" destOrd="0" presId="urn:microsoft.com/office/officeart/2005/8/layout/default"/>
    <dgm:cxn modelId="{968FD93A-0BB4-411A-AA04-FD3803FA34B6}" type="presParOf" srcId="{16C203B9-587C-4D81-92EE-87F49C583BD7}" destId="{78705173-394B-4154-87EA-2BC731074853}" srcOrd="8" destOrd="0" presId="urn:microsoft.com/office/officeart/2005/8/layout/default"/>
    <dgm:cxn modelId="{AF4DBCEB-5AFA-486C-812B-9B7B963B1D49}" type="presParOf" srcId="{16C203B9-587C-4D81-92EE-87F49C583BD7}" destId="{7B336638-EB16-4F9C-B565-287748D36A5E}" srcOrd="9" destOrd="0" presId="urn:microsoft.com/office/officeart/2005/8/layout/default"/>
    <dgm:cxn modelId="{CBB3E158-C8FE-4AC6-B3B7-870E58591646}" type="presParOf" srcId="{16C203B9-587C-4D81-92EE-87F49C583BD7}" destId="{959FDA1A-8C0C-4D0C-BC07-BF269343361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F0A37-5022-481E-B947-61E583AA0674}">
      <dsp:nvSpPr>
        <dsp:cNvPr id="0" name=""/>
        <dsp:cNvSpPr/>
      </dsp:nvSpPr>
      <dsp:spPr>
        <a:xfrm>
          <a:off x="0" y="324855"/>
          <a:ext cx="5447853" cy="3268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GB" sz="6500" kern="1200" dirty="0">
              <a:latin typeface="Arial" panose="020B0604020202020204"/>
            </a:rPr>
            <a:t>Scottish Government</a:t>
          </a:r>
          <a:endParaRPr lang="en-GB" sz="6500" kern="1200" dirty="0"/>
        </a:p>
      </dsp:txBody>
      <dsp:txXfrm>
        <a:off x="0" y="324855"/>
        <a:ext cx="5447853" cy="3268712"/>
      </dsp:txXfrm>
    </dsp:sp>
    <dsp:sp modelId="{8A3D6630-7F4C-4072-A3A2-80B3A5C256AD}">
      <dsp:nvSpPr>
        <dsp:cNvPr id="0" name=""/>
        <dsp:cNvSpPr/>
      </dsp:nvSpPr>
      <dsp:spPr>
        <a:xfrm>
          <a:off x="5992639" y="324855"/>
          <a:ext cx="5447853" cy="3268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GB" sz="6500" kern="1200" dirty="0">
              <a:latin typeface="Arial" panose="020B0604020202020204"/>
            </a:rPr>
            <a:t>Local Government</a:t>
          </a:r>
          <a:endParaRPr lang="en-GB" sz="6500" kern="1200" dirty="0"/>
        </a:p>
      </dsp:txBody>
      <dsp:txXfrm>
        <a:off x="5992639" y="324855"/>
        <a:ext cx="5447853" cy="3268712"/>
      </dsp:txXfrm>
    </dsp:sp>
    <dsp:sp modelId="{67AF395E-F3A7-49BA-BDBF-FBC3D1BE4091}">
      <dsp:nvSpPr>
        <dsp:cNvPr id="0" name=""/>
        <dsp:cNvSpPr/>
      </dsp:nvSpPr>
      <dsp:spPr>
        <a:xfrm>
          <a:off x="11985278" y="324855"/>
          <a:ext cx="5447853" cy="3268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GB" sz="6500" kern="1200">
              <a:latin typeface="Arial" panose="020B0604020202020204"/>
            </a:rPr>
            <a:t>Health and Social Care</a:t>
          </a:r>
          <a:endParaRPr lang="en-GB" sz="6500" kern="1200"/>
        </a:p>
      </dsp:txBody>
      <dsp:txXfrm>
        <a:off x="11985278" y="324855"/>
        <a:ext cx="5447853" cy="3268712"/>
      </dsp:txXfrm>
    </dsp:sp>
    <dsp:sp modelId="{73BB3E4F-2080-4CA0-B62D-831DF27A6716}">
      <dsp:nvSpPr>
        <dsp:cNvPr id="0" name=""/>
        <dsp:cNvSpPr/>
      </dsp:nvSpPr>
      <dsp:spPr>
        <a:xfrm>
          <a:off x="0" y="4138352"/>
          <a:ext cx="5447853" cy="3268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GB" sz="6500" kern="1200">
              <a:latin typeface="Arial" panose="020B0604020202020204"/>
            </a:rPr>
            <a:t>Communities and Third Sector</a:t>
          </a:r>
        </a:p>
      </dsp:txBody>
      <dsp:txXfrm>
        <a:off x="0" y="4138352"/>
        <a:ext cx="5447853" cy="3268712"/>
      </dsp:txXfrm>
    </dsp:sp>
    <dsp:sp modelId="{78705173-394B-4154-87EA-2BC731074853}">
      <dsp:nvSpPr>
        <dsp:cNvPr id="0" name=""/>
        <dsp:cNvSpPr/>
      </dsp:nvSpPr>
      <dsp:spPr>
        <a:xfrm>
          <a:off x="5992639" y="4138352"/>
          <a:ext cx="5447853" cy="3268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GB" sz="6500" kern="1200">
              <a:latin typeface="Arial" panose="020B0604020202020204"/>
            </a:rPr>
            <a:t>Wider Public Sector</a:t>
          </a:r>
        </a:p>
      </dsp:txBody>
      <dsp:txXfrm>
        <a:off x="5992639" y="4138352"/>
        <a:ext cx="5447853" cy="3268712"/>
      </dsp:txXfrm>
    </dsp:sp>
    <dsp:sp modelId="{959FDA1A-8C0C-4D0C-BC07-BF269343361A}">
      <dsp:nvSpPr>
        <dsp:cNvPr id="0" name=""/>
        <dsp:cNvSpPr/>
      </dsp:nvSpPr>
      <dsp:spPr>
        <a:xfrm>
          <a:off x="11985278" y="4138352"/>
          <a:ext cx="5447853" cy="3268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a:latin typeface="Arial" panose="020B0604020202020204"/>
            </a:rPr>
            <a:t>Business</a:t>
          </a:r>
        </a:p>
      </dsp:txBody>
      <dsp:txXfrm>
        <a:off x="11985278" y="4138352"/>
        <a:ext cx="5447853" cy="32687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FD7DC9E-A4B4-48D6-A152-3AF656E806B7}" type="datetimeFigureOut">
              <a:rPr lang="en-GB" smtClean="0"/>
              <a:t>21/02/2024</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C1E283B-166E-47C6-A66A-DEBC1DF300E4}" type="slidenum">
              <a:rPr lang="en-GB" smtClean="0"/>
              <a:t>‹#›</a:t>
            </a:fld>
            <a:endParaRPr lang="en-GB"/>
          </a:p>
        </p:txBody>
      </p:sp>
    </p:spTree>
    <p:extLst>
      <p:ext uri="{BB962C8B-B14F-4D97-AF65-F5344CB8AC3E}">
        <p14:creationId xmlns:p14="http://schemas.microsoft.com/office/powerpoint/2010/main" val="349944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Intro – order Kristy, Diane, Clair</a:t>
            </a:r>
          </a:p>
        </p:txBody>
      </p:sp>
      <p:sp>
        <p:nvSpPr>
          <p:cNvPr id="4" name="Slide Number Placeholder 3"/>
          <p:cNvSpPr>
            <a:spLocks noGrp="1"/>
          </p:cNvSpPr>
          <p:nvPr>
            <p:ph type="sldNum" sz="quarter" idx="5"/>
          </p:nvPr>
        </p:nvSpPr>
        <p:spPr/>
        <p:txBody>
          <a:bodyPr/>
          <a:lstStyle/>
          <a:p>
            <a:fld id="{5C1E283B-166E-47C6-A66A-DEBC1DF300E4}" type="slidenum">
              <a:rPr lang="en-GB" smtClean="0"/>
              <a:t>1</a:t>
            </a:fld>
            <a:endParaRPr lang="en-GB"/>
          </a:p>
        </p:txBody>
      </p:sp>
    </p:spTree>
    <p:extLst>
      <p:ext uri="{BB962C8B-B14F-4D97-AF65-F5344CB8AC3E}">
        <p14:creationId xmlns:p14="http://schemas.microsoft.com/office/powerpoint/2010/main" val="2902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Clair</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682300-2FF0-4470-AAC9-3AD6D28A3B4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3613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Clair</a:t>
            </a:r>
          </a:p>
        </p:txBody>
      </p:sp>
      <p:sp>
        <p:nvSpPr>
          <p:cNvPr id="4" name="Header Placeholder 3"/>
          <p:cNvSpPr>
            <a:spLocks noGrp="1"/>
          </p:cNvSpPr>
          <p:nvPr>
            <p:ph type="hdr" sz="quarter" idx="10"/>
          </p:nvPr>
        </p:nvSpPr>
        <p:spPr/>
        <p:txBody>
          <a:bodyPr/>
          <a:lstStyle/>
          <a:p>
            <a:r>
              <a:rPr lang="en-GB"/>
              <a:t>OFFICIAL: POLICE AND PARTNERS
</a:t>
            </a:r>
            <a:endParaRPr lang="en-GB" dirty="0"/>
          </a:p>
        </p:txBody>
      </p:sp>
      <p:sp>
        <p:nvSpPr>
          <p:cNvPr id="5" name="Footer Placeholder 4"/>
          <p:cNvSpPr>
            <a:spLocks noGrp="1"/>
          </p:cNvSpPr>
          <p:nvPr>
            <p:ph type="ftr" sz="quarter" idx="11"/>
          </p:nvPr>
        </p:nvSpPr>
        <p:spPr/>
        <p:txBody>
          <a:bodyPr/>
          <a:lstStyle/>
          <a:p>
            <a:r>
              <a:rPr lang="en-GB"/>
              <a:t>
OFFICIAL: POLICE AND PARTNERS</a:t>
            </a:r>
            <a:endParaRPr lang="en-GB" dirty="0"/>
          </a:p>
        </p:txBody>
      </p:sp>
      <p:sp>
        <p:nvSpPr>
          <p:cNvPr id="6" name="Slide Number Placeholder 5"/>
          <p:cNvSpPr>
            <a:spLocks noGrp="1"/>
          </p:cNvSpPr>
          <p:nvPr>
            <p:ph type="sldNum" sz="quarter" idx="12"/>
          </p:nvPr>
        </p:nvSpPr>
        <p:spPr/>
        <p:txBody>
          <a:bodyPr/>
          <a:lstStyle/>
          <a:p>
            <a:fld id="{A8A694B4-35D5-4252-90E9-3D190F1488C3}" type="slidenum">
              <a:rPr lang="en-GB" smtClean="0"/>
              <a:t>11</a:t>
            </a:fld>
            <a:endParaRPr lang="en-GB" dirty="0"/>
          </a:p>
        </p:txBody>
      </p:sp>
    </p:spTree>
    <p:extLst>
      <p:ext uri="{BB962C8B-B14F-4D97-AF65-F5344CB8AC3E}">
        <p14:creationId xmlns:p14="http://schemas.microsoft.com/office/powerpoint/2010/main" val="11897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Clair and Diane</a:t>
            </a:r>
          </a:p>
        </p:txBody>
      </p:sp>
      <p:sp>
        <p:nvSpPr>
          <p:cNvPr id="4" name="Slide Number Placeholder 3"/>
          <p:cNvSpPr>
            <a:spLocks noGrp="1"/>
          </p:cNvSpPr>
          <p:nvPr>
            <p:ph type="sldNum" sz="quarter" idx="5"/>
          </p:nvPr>
        </p:nvSpPr>
        <p:spPr/>
        <p:txBody>
          <a:bodyPr/>
          <a:lstStyle/>
          <a:p>
            <a:fld id="{5C1E283B-166E-47C6-A66A-DEBC1DF300E4}" type="slidenum">
              <a:rPr lang="en-GB" smtClean="0"/>
              <a:t>12</a:t>
            </a:fld>
            <a:endParaRPr lang="en-GB"/>
          </a:p>
        </p:txBody>
      </p:sp>
    </p:spTree>
    <p:extLst>
      <p:ext uri="{BB962C8B-B14F-4D97-AF65-F5344CB8AC3E}">
        <p14:creationId xmlns:p14="http://schemas.microsoft.com/office/powerpoint/2010/main" val="5380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6483" y="4779486"/>
            <a:ext cx="6417028" cy="4653620"/>
          </a:xfrm>
        </p:spPr>
        <p:txBody>
          <a:bodyPr/>
          <a:lstStyle/>
          <a:p>
            <a:r>
              <a:rPr lang="en-GB" dirty="0"/>
              <a:t>Kristy</a:t>
            </a:r>
          </a:p>
        </p:txBody>
      </p:sp>
      <p:sp>
        <p:nvSpPr>
          <p:cNvPr id="4" name="Slide Number Placeholder 3"/>
          <p:cNvSpPr>
            <a:spLocks noGrp="1"/>
          </p:cNvSpPr>
          <p:nvPr>
            <p:ph type="sldNum" sz="quarter" idx="5"/>
          </p:nvPr>
        </p:nvSpPr>
        <p:spPr/>
        <p:txBody>
          <a:bodyPr/>
          <a:lstStyle/>
          <a:p>
            <a:fld id="{5C1E283B-166E-47C6-A66A-DEBC1DF300E4}" type="slidenum">
              <a:rPr lang="en-GB" smtClean="0"/>
              <a:t>13</a:t>
            </a:fld>
            <a:endParaRPr lang="en-GB"/>
          </a:p>
        </p:txBody>
      </p:sp>
    </p:spTree>
    <p:extLst>
      <p:ext uri="{BB962C8B-B14F-4D97-AF65-F5344CB8AC3E}">
        <p14:creationId xmlns:p14="http://schemas.microsoft.com/office/powerpoint/2010/main" val="137628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GB" dirty="0"/>
              <a:t>Kristy</a:t>
            </a:r>
          </a:p>
        </p:txBody>
      </p:sp>
      <p:sp>
        <p:nvSpPr>
          <p:cNvPr id="4" name="Slide Number Placeholder 3"/>
          <p:cNvSpPr>
            <a:spLocks noGrp="1"/>
          </p:cNvSpPr>
          <p:nvPr>
            <p:ph type="sldNum" sz="quarter" idx="5"/>
          </p:nvPr>
        </p:nvSpPr>
        <p:spPr/>
        <p:txBody>
          <a:bodyPr/>
          <a:lstStyle/>
          <a:p>
            <a:fld id="{5C1E283B-166E-47C6-A66A-DEBC1DF300E4}" type="slidenum">
              <a:rPr lang="en-GB" smtClean="0"/>
              <a:t>14</a:t>
            </a:fld>
            <a:endParaRPr lang="en-GB"/>
          </a:p>
        </p:txBody>
      </p:sp>
    </p:spTree>
    <p:extLst>
      <p:ext uri="{BB962C8B-B14F-4D97-AF65-F5344CB8AC3E}">
        <p14:creationId xmlns:p14="http://schemas.microsoft.com/office/powerpoint/2010/main" val="3948114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1B43-9B6D-7B2F-C79C-6FDB4A2FE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E67D7-4611-4B31-1929-A6AE7E760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C49E8-0B37-F1AA-F572-FFFD8972C163}"/>
              </a:ext>
            </a:extLst>
          </p:cNvPr>
          <p:cNvSpPr>
            <a:spLocks noGrp="1"/>
          </p:cNvSpPr>
          <p:nvPr>
            <p:ph type="body" idx="1"/>
          </p:nvPr>
        </p:nvSpPr>
        <p:spPr/>
        <p:txBody>
          <a:bodyPr/>
          <a:lstStyle/>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GB" dirty="0"/>
              <a:t>Kristy</a:t>
            </a:r>
          </a:p>
        </p:txBody>
      </p:sp>
      <p:sp>
        <p:nvSpPr>
          <p:cNvPr id="4" name="Slide Number Placeholder 3">
            <a:extLst>
              <a:ext uri="{FF2B5EF4-FFF2-40B4-BE49-F238E27FC236}">
                <a16:creationId xmlns:a16="http://schemas.microsoft.com/office/drawing/2014/main" id="{7377EB1D-91A0-2EEE-ED46-002F82AB9368}"/>
              </a:ext>
            </a:extLst>
          </p:cNvPr>
          <p:cNvSpPr>
            <a:spLocks noGrp="1"/>
          </p:cNvSpPr>
          <p:nvPr>
            <p:ph type="sldNum" sz="quarter" idx="5"/>
          </p:nvPr>
        </p:nvSpPr>
        <p:spPr/>
        <p:txBody>
          <a:bodyPr/>
          <a:lstStyle/>
          <a:p>
            <a:fld id="{5C1E283B-166E-47C6-A66A-DEBC1DF300E4}" type="slidenum">
              <a:rPr lang="en-GB" smtClean="0"/>
              <a:t>15</a:t>
            </a:fld>
            <a:endParaRPr lang="en-GB"/>
          </a:p>
        </p:txBody>
      </p:sp>
    </p:spTree>
    <p:extLst>
      <p:ext uri="{BB962C8B-B14F-4D97-AF65-F5344CB8AC3E}">
        <p14:creationId xmlns:p14="http://schemas.microsoft.com/office/powerpoint/2010/main" val="347056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6583A-645B-1959-3ACC-B48A0F0D6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C7457-EC14-BE93-360F-6CF44DAD4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A4578-0086-CEDE-6D9E-076596D625B2}"/>
              </a:ext>
            </a:extLst>
          </p:cNvPr>
          <p:cNvSpPr>
            <a:spLocks noGrp="1"/>
          </p:cNvSpPr>
          <p:nvPr>
            <p:ph type="body" idx="1"/>
          </p:nvPr>
        </p:nvSpPr>
        <p:spPr/>
        <p:txBody>
          <a:bodyPr/>
          <a:lstStyle/>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GB" dirty="0"/>
              <a:t>Kristy</a:t>
            </a:r>
          </a:p>
        </p:txBody>
      </p:sp>
      <p:sp>
        <p:nvSpPr>
          <p:cNvPr id="4" name="Slide Number Placeholder 3">
            <a:extLst>
              <a:ext uri="{FF2B5EF4-FFF2-40B4-BE49-F238E27FC236}">
                <a16:creationId xmlns:a16="http://schemas.microsoft.com/office/drawing/2014/main" id="{A0547699-014A-1815-7F08-3D2C3CE4D02E}"/>
              </a:ext>
            </a:extLst>
          </p:cNvPr>
          <p:cNvSpPr>
            <a:spLocks noGrp="1"/>
          </p:cNvSpPr>
          <p:nvPr>
            <p:ph type="sldNum" sz="quarter" idx="5"/>
          </p:nvPr>
        </p:nvSpPr>
        <p:spPr/>
        <p:txBody>
          <a:bodyPr/>
          <a:lstStyle/>
          <a:p>
            <a:fld id="{5C1E283B-166E-47C6-A66A-DEBC1DF300E4}" type="slidenum">
              <a:rPr lang="en-GB" smtClean="0"/>
              <a:t>16</a:t>
            </a:fld>
            <a:endParaRPr lang="en-GB"/>
          </a:p>
        </p:txBody>
      </p:sp>
    </p:spTree>
    <p:extLst>
      <p:ext uri="{BB962C8B-B14F-4D97-AF65-F5344CB8AC3E}">
        <p14:creationId xmlns:p14="http://schemas.microsoft.com/office/powerpoint/2010/main" val="1031756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2527-D897-F8AF-D9A7-6D1EC2806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C2D4C-6E75-C363-69B9-FDC0F493A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795DA-330D-BA22-6983-15BF04C9E51D}"/>
              </a:ext>
            </a:extLst>
          </p:cNvPr>
          <p:cNvSpPr>
            <a:spLocks noGrp="1"/>
          </p:cNvSpPr>
          <p:nvPr>
            <p:ph type="body" idx="1"/>
          </p:nvPr>
        </p:nvSpPr>
        <p:spPr/>
        <p:txBody>
          <a:bodyPr/>
          <a:lstStyle/>
          <a:p>
            <a:r>
              <a:rPr lang="en-GB" dirty="0"/>
              <a:t>Kristy</a:t>
            </a:r>
          </a:p>
        </p:txBody>
      </p:sp>
      <p:sp>
        <p:nvSpPr>
          <p:cNvPr id="4" name="Slide Number Placeholder 3">
            <a:extLst>
              <a:ext uri="{FF2B5EF4-FFF2-40B4-BE49-F238E27FC236}">
                <a16:creationId xmlns:a16="http://schemas.microsoft.com/office/drawing/2014/main" id="{3A86111E-E4C1-8340-75DB-E05FF88A9336}"/>
              </a:ext>
            </a:extLst>
          </p:cNvPr>
          <p:cNvSpPr>
            <a:spLocks noGrp="1"/>
          </p:cNvSpPr>
          <p:nvPr>
            <p:ph type="sldNum" sz="quarter" idx="5"/>
          </p:nvPr>
        </p:nvSpPr>
        <p:spPr/>
        <p:txBody>
          <a:bodyPr/>
          <a:lstStyle/>
          <a:p>
            <a:fld id="{5C1E283B-166E-47C6-A66A-DEBC1DF300E4}" type="slidenum">
              <a:rPr lang="en-GB" smtClean="0"/>
              <a:t>17</a:t>
            </a:fld>
            <a:endParaRPr lang="en-GB"/>
          </a:p>
        </p:txBody>
      </p:sp>
    </p:spTree>
    <p:extLst>
      <p:ext uri="{BB962C8B-B14F-4D97-AF65-F5344CB8AC3E}">
        <p14:creationId xmlns:p14="http://schemas.microsoft.com/office/powerpoint/2010/main" val="1776520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215BA-D80D-3CFE-CB1E-CE2883573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82C9D-8A3A-5DB8-644C-D76DFFE8C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ACC4B-A9DD-26F5-EC16-EFCBCAE1A21C}"/>
              </a:ext>
            </a:extLst>
          </p:cNvPr>
          <p:cNvSpPr>
            <a:spLocks noGrp="1"/>
          </p:cNvSpPr>
          <p:nvPr>
            <p:ph type="body" idx="1"/>
          </p:nvPr>
        </p:nvSpPr>
        <p:spPr/>
        <p:txBody>
          <a:bodyPr/>
          <a:lstStyle/>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GB" dirty="0"/>
              <a:t>Kristy</a:t>
            </a:r>
          </a:p>
        </p:txBody>
      </p:sp>
      <p:sp>
        <p:nvSpPr>
          <p:cNvPr id="4" name="Slide Number Placeholder 3">
            <a:extLst>
              <a:ext uri="{FF2B5EF4-FFF2-40B4-BE49-F238E27FC236}">
                <a16:creationId xmlns:a16="http://schemas.microsoft.com/office/drawing/2014/main" id="{C6016895-8805-D27B-22F9-B12D9445CCF4}"/>
              </a:ext>
            </a:extLst>
          </p:cNvPr>
          <p:cNvSpPr>
            <a:spLocks noGrp="1"/>
          </p:cNvSpPr>
          <p:nvPr>
            <p:ph type="sldNum" sz="quarter" idx="5"/>
          </p:nvPr>
        </p:nvSpPr>
        <p:spPr/>
        <p:txBody>
          <a:bodyPr/>
          <a:lstStyle/>
          <a:p>
            <a:fld id="{5C1E283B-166E-47C6-A66A-DEBC1DF300E4}" type="slidenum">
              <a:rPr lang="en-GB" smtClean="0"/>
              <a:t>18</a:t>
            </a:fld>
            <a:endParaRPr lang="en-GB"/>
          </a:p>
        </p:txBody>
      </p:sp>
    </p:spTree>
    <p:extLst>
      <p:ext uri="{BB962C8B-B14F-4D97-AF65-F5344CB8AC3E}">
        <p14:creationId xmlns:p14="http://schemas.microsoft.com/office/powerpoint/2010/main" val="2888519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E63BF-F1F6-0941-484F-AD402BE84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0BCC3-8EA5-CE62-7C06-EE8CD2325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F1262-A115-F4F8-6781-249F17670296}"/>
              </a:ext>
            </a:extLst>
          </p:cNvPr>
          <p:cNvSpPr>
            <a:spLocks noGrp="1"/>
          </p:cNvSpPr>
          <p:nvPr>
            <p:ph type="body" idx="1"/>
          </p:nvPr>
        </p:nvSpPr>
        <p:spPr/>
        <p:txBody>
          <a:bodyPr/>
          <a:lstStyle/>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GB" dirty="0"/>
              <a:t>Kristy</a:t>
            </a:r>
          </a:p>
        </p:txBody>
      </p:sp>
      <p:sp>
        <p:nvSpPr>
          <p:cNvPr id="4" name="Slide Number Placeholder 3">
            <a:extLst>
              <a:ext uri="{FF2B5EF4-FFF2-40B4-BE49-F238E27FC236}">
                <a16:creationId xmlns:a16="http://schemas.microsoft.com/office/drawing/2014/main" id="{4743958B-C704-4EBB-379E-FBB14582DA24}"/>
              </a:ext>
            </a:extLst>
          </p:cNvPr>
          <p:cNvSpPr>
            <a:spLocks noGrp="1"/>
          </p:cNvSpPr>
          <p:nvPr>
            <p:ph type="sldNum" sz="quarter" idx="5"/>
          </p:nvPr>
        </p:nvSpPr>
        <p:spPr/>
        <p:txBody>
          <a:bodyPr/>
          <a:lstStyle/>
          <a:p>
            <a:fld id="{5C1E283B-166E-47C6-A66A-DEBC1DF300E4}" type="slidenum">
              <a:rPr lang="en-GB" smtClean="0"/>
              <a:t>19</a:t>
            </a:fld>
            <a:endParaRPr lang="en-GB"/>
          </a:p>
        </p:txBody>
      </p:sp>
    </p:spTree>
    <p:extLst>
      <p:ext uri="{BB962C8B-B14F-4D97-AF65-F5344CB8AC3E}">
        <p14:creationId xmlns:p14="http://schemas.microsoft.com/office/powerpoint/2010/main" val="157058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Clair</a:t>
            </a:r>
          </a:p>
        </p:txBody>
      </p:sp>
      <p:sp>
        <p:nvSpPr>
          <p:cNvPr id="4" name="Slide Number Placeholder 3"/>
          <p:cNvSpPr>
            <a:spLocks noGrp="1"/>
          </p:cNvSpPr>
          <p:nvPr>
            <p:ph type="sldNum" sz="quarter" idx="5"/>
          </p:nvPr>
        </p:nvSpPr>
        <p:spPr/>
        <p:txBody>
          <a:bodyPr/>
          <a:lstStyle/>
          <a:p>
            <a:fld id="{5C1E283B-166E-47C6-A66A-DEBC1DF300E4}" type="slidenum">
              <a:rPr lang="en-GB" smtClean="0"/>
              <a:t>2</a:t>
            </a:fld>
            <a:endParaRPr lang="en-GB"/>
          </a:p>
        </p:txBody>
      </p:sp>
    </p:spTree>
    <p:extLst>
      <p:ext uri="{BB962C8B-B14F-4D97-AF65-F5344CB8AC3E}">
        <p14:creationId xmlns:p14="http://schemas.microsoft.com/office/powerpoint/2010/main" val="879841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Kristy</a:t>
            </a:r>
          </a:p>
        </p:txBody>
      </p:sp>
      <p:sp>
        <p:nvSpPr>
          <p:cNvPr id="4" name="Slide Number Placeholder 3"/>
          <p:cNvSpPr>
            <a:spLocks noGrp="1"/>
          </p:cNvSpPr>
          <p:nvPr>
            <p:ph type="sldNum" sz="quarter" idx="5"/>
          </p:nvPr>
        </p:nvSpPr>
        <p:spPr/>
        <p:txBody>
          <a:bodyPr/>
          <a:lstStyle/>
          <a:p>
            <a:fld id="{5C1E283B-166E-47C6-A66A-DEBC1DF300E4}" type="slidenum">
              <a:rPr lang="en-GB" smtClean="0"/>
              <a:t>20</a:t>
            </a:fld>
            <a:endParaRPr lang="en-GB"/>
          </a:p>
        </p:txBody>
      </p:sp>
    </p:spTree>
    <p:extLst>
      <p:ext uri="{BB962C8B-B14F-4D97-AF65-F5344CB8AC3E}">
        <p14:creationId xmlns:p14="http://schemas.microsoft.com/office/powerpoint/2010/main" val="406273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xfrm>
            <a:off x="226484" y="4779486"/>
            <a:ext cx="6341533" cy="3910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ea typeface="ＭＳ Ｐゴシック" panose="020B0600070205080204" pitchFamily="34" charset="-128"/>
              </a:rPr>
              <a:t>Clair</a:t>
            </a:r>
          </a:p>
        </p:txBody>
      </p:sp>
      <p:sp>
        <p:nvSpPr>
          <p:cNvPr id="102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a:t>OFFICIAL: POLICE AND PARTNERS
</a:t>
            </a:r>
            <a:endParaRPr lang="en-US" altLang="en-US" sz="1200"/>
          </a:p>
        </p:txBody>
      </p:sp>
      <p:sp>
        <p:nvSpPr>
          <p:cNvPr id="102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a:t>
OFFICIAL: POLICE AND PARTNERS</a:t>
            </a:r>
            <a:endParaRPr lang="en-US" altLang="en-US" sz="1200"/>
          </a:p>
        </p:txBody>
      </p:sp>
      <p:sp>
        <p:nvSpPr>
          <p:cNvPr id="102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83CEB0-567D-4EEE-A076-7F859C0A3E31}" type="slidenum">
              <a:rPr lang="en-US" altLang="en-US" sz="1200" smtClean="0"/>
              <a:pPr/>
              <a:t>3</a:t>
            </a:fld>
            <a:endParaRPr lang="en-US" altLang="en-US" sz="1200"/>
          </a:p>
        </p:txBody>
      </p:sp>
    </p:spTree>
    <p:extLst>
      <p:ext uri="{BB962C8B-B14F-4D97-AF65-F5344CB8AC3E}">
        <p14:creationId xmlns:p14="http://schemas.microsoft.com/office/powerpoint/2010/main" val="33806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Clair</a:t>
            </a:r>
          </a:p>
        </p:txBody>
      </p:sp>
      <p:sp>
        <p:nvSpPr>
          <p:cNvPr id="4" name="Slide Number Placeholder 3"/>
          <p:cNvSpPr>
            <a:spLocks noGrp="1"/>
          </p:cNvSpPr>
          <p:nvPr>
            <p:ph type="sldNum" sz="quarter" idx="5"/>
          </p:nvPr>
        </p:nvSpPr>
        <p:spPr/>
        <p:txBody>
          <a:bodyPr/>
          <a:lstStyle/>
          <a:p>
            <a:fld id="{5C1E283B-166E-47C6-A66A-DEBC1DF300E4}" type="slidenum">
              <a:rPr lang="en-GB" smtClean="0"/>
              <a:t>4</a:t>
            </a:fld>
            <a:endParaRPr lang="en-GB"/>
          </a:p>
        </p:txBody>
      </p:sp>
    </p:spTree>
    <p:extLst>
      <p:ext uri="{BB962C8B-B14F-4D97-AF65-F5344CB8AC3E}">
        <p14:creationId xmlns:p14="http://schemas.microsoft.com/office/powerpoint/2010/main" val="237161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Diane</a:t>
            </a:r>
          </a:p>
        </p:txBody>
      </p:sp>
      <p:sp>
        <p:nvSpPr>
          <p:cNvPr id="4" name="Slide Number Placeholder 3"/>
          <p:cNvSpPr>
            <a:spLocks noGrp="1"/>
          </p:cNvSpPr>
          <p:nvPr>
            <p:ph type="sldNum" sz="quarter" idx="5"/>
          </p:nvPr>
        </p:nvSpPr>
        <p:spPr/>
        <p:txBody>
          <a:bodyPr/>
          <a:lstStyle/>
          <a:p>
            <a:fld id="{412A4680-C137-405C-9576-F4C26A4C629C}" type="slidenum">
              <a:rPr lang="en-GB" smtClean="0"/>
              <a:t>5</a:t>
            </a:fld>
            <a:endParaRPr lang="en-GB"/>
          </a:p>
        </p:txBody>
      </p:sp>
    </p:spTree>
    <p:extLst>
      <p:ext uri="{BB962C8B-B14F-4D97-AF65-F5344CB8AC3E}">
        <p14:creationId xmlns:p14="http://schemas.microsoft.com/office/powerpoint/2010/main" val="27630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Diane</a:t>
            </a:r>
          </a:p>
        </p:txBody>
      </p:sp>
      <p:sp>
        <p:nvSpPr>
          <p:cNvPr id="4" name="Slide Number Placeholder 3"/>
          <p:cNvSpPr>
            <a:spLocks noGrp="1"/>
          </p:cNvSpPr>
          <p:nvPr>
            <p:ph type="sldNum" sz="quarter" idx="5"/>
          </p:nvPr>
        </p:nvSpPr>
        <p:spPr/>
        <p:txBody>
          <a:bodyPr/>
          <a:lstStyle/>
          <a:p>
            <a:fld id="{5C1E283B-166E-47C6-A66A-DEBC1DF300E4}" type="slidenum">
              <a:rPr lang="en-GB" smtClean="0"/>
              <a:t>6</a:t>
            </a:fld>
            <a:endParaRPr lang="en-GB"/>
          </a:p>
        </p:txBody>
      </p:sp>
    </p:spTree>
    <p:extLst>
      <p:ext uri="{BB962C8B-B14F-4D97-AF65-F5344CB8AC3E}">
        <p14:creationId xmlns:p14="http://schemas.microsoft.com/office/powerpoint/2010/main" val="363228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Diane</a:t>
            </a:r>
          </a:p>
        </p:txBody>
      </p:sp>
      <p:sp>
        <p:nvSpPr>
          <p:cNvPr id="4" name="Slide Number Placeholder 3"/>
          <p:cNvSpPr>
            <a:spLocks noGrp="1"/>
          </p:cNvSpPr>
          <p:nvPr>
            <p:ph type="sldNum" sz="quarter" idx="5"/>
          </p:nvPr>
        </p:nvSpPr>
        <p:spPr/>
        <p:txBody>
          <a:bodyPr/>
          <a:lstStyle/>
          <a:p>
            <a:fld id="{5C1E283B-166E-47C6-A66A-DEBC1DF300E4}" type="slidenum">
              <a:rPr lang="en-GB" smtClean="0"/>
              <a:t>7</a:t>
            </a:fld>
            <a:endParaRPr lang="en-GB"/>
          </a:p>
        </p:txBody>
      </p:sp>
    </p:spTree>
    <p:extLst>
      <p:ext uri="{BB962C8B-B14F-4D97-AF65-F5344CB8AC3E}">
        <p14:creationId xmlns:p14="http://schemas.microsoft.com/office/powerpoint/2010/main" val="195704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Diane</a:t>
            </a:r>
          </a:p>
        </p:txBody>
      </p:sp>
      <p:sp>
        <p:nvSpPr>
          <p:cNvPr id="4" name="Slide Number Placeholder 3"/>
          <p:cNvSpPr>
            <a:spLocks noGrp="1"/>
          </p:cNvSpPr>
          <p:nvPr>
            <p:ph type="sldNum" sz="quarter" idx="5"/>
          </p:nvPr>
        </p:nvSpPr>
        <p:spPr/>
        <p:txBody>
          <a:bodyPr/>
          <a:lstStyle/>
          <a:p>
            <a:fld id="{412A4680-C137-405C-9576-F4C26A4C629C}" type="slidenum">
              <a:rPr lang="en-GB" smtClean="0"/>
              <a:t>8</a:t>
            </a:fld>
            <a:endParaRPr lang="en-GB"/>
          </a:p>
        </p:txBody>
      </p:sp>
    </p:spTree>
    <p:extLst>
      <p:ext uri="{BB962C8B-B14F-4D97-AF65-F5344CB8AC3E}">
        <p14:creationId xmlns:p14="http://schemas.microsoft.com/office/powerpoint/2010/main" val="151028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Clair</a:t>
            </a:r>
          </a:p>
        </p:txBody>
      </p:sp>
      <p:sp>
        <p:nvSpPr>
          <p:cNvPr id="4" name="Slide Number Placeholder 3"/>
          <p:cNvSpPr>
            <a:spLocks noGrp="1"/>
          </p:cNvSpPr>
          <p:nvPr>
            <p:ph type="sldNum" sz="quarter" idx="5"/>
          </p:nvPr>
        </p:nvSpPr>
        <p:spPr/>
        <p:txBody>
          <a:bodyPr/>
          <a:lstStyle/>
          <a:p>
            <a:fld id="{5C1E283B-166E-47C6-A66A-DEBC1DF300E4}" type="slidenum">
              <a:rPr lang="en-GB" smtClean="0"/>
              <a:t>9</a:t>
            </a:fld>
            <a:endParaRPr lang="en-GB"/>
          </a:p>
        </p:txBody>
      </p:sp>
    </p:spTree>
    <p:extLst>
      <p:ext uri="{BB962C8B-B14F-4D97-AF65-F5344CB8AC3E}">
        <p14:creationId xmlns:p14="http://schemas.microsoft.com/office/powerpoint/2010/main" val="410574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4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38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07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932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090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35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88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07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169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984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44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Conten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24BC03-FAB7-D437-9A98-45984CF9DDC8}"/>
              </a:ext>
            </a:extLst>
          </p:cNvPr>
          <p:cNvSpPr/>
          <p:nvPr userDrawn="1"/>
        </p:nvSpPr>
        <p:spPr>
          <a:xfrm>
            <a:off x="0" y="0"/>
            <a:ext cx="18288000" cy="1295400"/>
          </a:xfrm>
          <a:prstGeom prst="rect">
            <a:avLst/>
          </a:prstGeom>
          <a:solidFill>
            <a:srgbClr val="4235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700">
              <a:solidFill>
                <a:prstClr val="white"/>
              </a:solidFill>
            </a:endParaRPr>
          </a:p>
        </p:txBody>
      </p:sp>
      <p:sp>
        <p:nvSpPr>
          <p:cNvPr id="28" name="Title 27"/>
          <p:cNvSpPr>
            <a:spLocks noGrp="1"/>
          </p:cNvSpPr>
          <p:nvPr>
            <p:ph type="title"/>
          </p:nvPr>
        </p:nvSpPr>
        <p:spPr>
          <a:xfrm>
            <a:off x="427957" y="14594"/>
            <a:ext cx="17461271" cy="1242000"/>
          </a:xfrm>
          <a:prstGeom prst="rect">
            <a:avLst/>
          </a:prstGeom>
        </p:spPr>
        <p:txBody>
          <a:bodyPr/>
          <a:lstStyle>
            <a:lvl1pPr>
              <a:defRPr sz="4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2" name="Content Placeholder 2"/>
          <p:cNvSpPr>
            <a:spLocks noGrp="1"/>
          </p:cNvSpPr>
          <p:nvPr>
            <p:ph idx="10"/>
          </p:nvPr>
        </p:nvSpPr>
        <p:spPr>
          <a:xfrm>
            <a:off x="452337" y="1698533"/>
            <a:ext cx="17407707" cy="7566914"/>
          </a:xfrm>
          <a:prstGeom prst="rect">
            <a:avLst/>
          </a:prstGeom>
        </p:spPr>
        <p:txBody>
          <a:bodyPr tIns="0"/>
          <a:lstStyle>
            <a:lvl1pPr>
              <a:defRPr>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740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
OFFICIAL</a:t>
            </a: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192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11.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svg"/></Relationships>
</file>

<file path=ppt/slides/_rels/slide12.xml.rels><?xml version="1.0" encoding="UTF-8" standalone="yes"?>
<Relationships xmlns="http://schemas.openxmlformats.org/package/2006/relationships"><Relationship Id="rId13" Type="http://schemas.openxmlformats.org/officeDocument/2006/relationships/image" Target="../media/image48.svg"/><Relationship Id="rId18" Type="http://schemas.openxmlformats.org/officeDocument/2006/relationships/image" Target="../media/image53.png"/><Relationship Id="rId26" Type="http://schemas.openxmlformats.org/officeDocument/2006/relationships/image" Target="../media/image61.png"/><Relationship Id="rId39" Type="http://schemas.openxmlformats.org/officeDocument/2006/relationships/image" Target="../media/image74.svg"/><Relationship Id="rId21" Type="http://schemas.openxmlformats.org/officeDocument/2006/relationships/image" Target="../media/image56.svg"/><Relationship Id="rId34" Type="http://schemas.openxmlformats.org/officeDocument/2006/relationships/image" Target="../media/image69.png"/><Relationship Id="rId42" Type="http://schemas.openxmlformats.org/officeDocument/2006/relationships/image" Target="../media/image77.png"/><Relationship Id="rId47" Type="http://schemas.openxmlformats.org/officeDocument/2006/relationships/image" Target="../media/image82.svg"/><Relationship Id="rId50" Type="http://schemas.openxmlformats.org/officeDocument/2006/relationships/image" Target="../media/image85.png"/><Relationship Id="rId7" Type="http://schemas.openxmlformats.org/officeDocument/2006/relationships/image" Target="../media/image42.svg"/><Relationship Id="rId2" Type="http://schemas.openxmlformats.org/officeDocument/2006/relationships/notesSlide" Target="../notesSlides/notesSlide12.xml"/><Relationship Id="rId16" Type="http://schemas.openxmlformats.org/officeDocument/2006/relationships/image" Target="../media/image51.png"/><Relationship Id="rId29" Type="http://schemas.openxmlformats.org/officeDocument/2006/relationships/image" Target="../media/image64.svg"/><Relationship Id="rId11" Type="http://schemas.openxmlformats.org/officeDocument/2006/relationships/image" Target="../media/image46.svg"/><Relationship Id="rId24" Type="http://schemas.openxmlformats.org/officeDocument/2006/relationships/image" Target="../media/image59.png"/><Relationship Id="rId32" Type="http://schemas.openxmlformats.org/officeDocument/2006/relationships/image" Target="../media/image67.png"/><Relationship Id="rId37" Type="http://schemas.openxmlformats.org/officeDocument/2006/relationships/image" Target="../media/image72.svg"/><Relationship Id="rId40" Type="http://schemas.openxmlformats.org/officeDocument/2006/relationships/image" Target="../media/image75.png"/><Relationship Id="rId45" Type="http://schemas.openxmlformats.org/officeDocument/2006/relationships/image" Target="../media/image80.sv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8.svg"/><Relationship Id="rId28" Type="http://schemas.openxmlformats.org/officeDocument/2006/relationships/image" Target="../media/image63.png"/><Relationship Id="rId36" Type="http://schemas.openxmlformats.org/officeDocument/2006/relationships/image" Target="../media/image71.png"/><Relationship Id="rId49" Type="http://schemas.openxmlformats.org/officeDocument/2006/relationships/image" Target="../media/image84.svg"/><Relationship Id="rId10" Type="http://schemas.openxmlformats.org/officeDocument/2006/relationships/image" Target="../media/image45.png"/><Relationship Id="rId19" Type="http://schemas.openxmlformats.org/officeDocument/2006/relationships/image" Target="../media/image54.svg"/><Relationship Id="rId31" Type="http://schemas.openxmlformats.org/officeDocument/2006/relationships/image" Target="../media/image66.svg"/><Relationship Id="rId44"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svg"/><Relationship Id="rId30" Type="http://schemas.openxmlformats.org/officeDocument/2006/relationships/image" Target="../media/image65.png"/><Relationship Id="rId35" Type="http://schemas.openxmlformats.org/officeDocument/2006/relationships/image" Target="../media/image70.svg"/><Relationship Id="rId43" Type="http://schemas.openxmlformats.org/officeDocument/2006/relationships/image" Target="../media/image78.svg"/><Relationship Id="rId48" Type="http://schemas.openxmlformats.org/officeDocument/2006/relationships/image" Target="../media/image83.png"/><Relationship Id="rId8" Type="http://schemas.openxmlformats.org/officeDocument/2006/relationships/image" Target="../media/image43.png"/><Relationship Id="rId51" Type="http://schemas.openxmlformats.org/officeDocument/2006/relationships/image" Target="../media/image86.svg"/><Relationship Id="rId3" Type="http://schemas.openxmlformats.org/officeDocument/2006/relationships/image" Target="../media/image38.png"/><Relationship Id="rId12" Type="http://schemas.openxmlformats.org/officeDocument/2006/relationships/image" Target="../media/image47.png"/><Relationship Id="rId17" Type="http://schemas.openxmlformats.org/officeDocument/2006/relationships/image" Target="../media/image52.svg"/><Relationship Id="rId25" Type="http://schemas.openxmlformats.org/officeDocument/2006/relationships/image" Target="../media/image60.svg"/><Relationship Id="rId33" Type="http://schemas.openxmlformats.org/officeDocument/2006/relationships/image" Target="../media/image68.svg"/><Relationship Id="rId38" Type="http://schemas.openxmlformats.org/officeDocument/2006/relationships/image" Target="../media/image73.png"/><Relationship Id="rId46" Type="http://schemas.openxmlformats.org/officeDocument/2006/relationships/image" Target="../media/image81.png"/><Relationship Id="rId20" Type="http://schemas.openxmlformats.org/officeDocument/2006/relationships/image" Target="../media/image55.png"/><Relationship Id="rId41"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583390"/>
            <a:ext cx="15081347" cy="1478033"/>
          </a:xfrm>
          <a:prstGeom prst="rect">
            <a:avLst/>
          </a:prstGeom>
        </p:spPr>
        <p:txBody>
          <a:bodyPr lIns="0" tIns="0" rIns="0" bIns="0" rtlCol="0" anchor="t">
            <a:spAutoFit/>
          </a:bodyPr>
          <a:lstStyle/>
          <a:p>
            <a:pPr algn="l">
              <a:lnSpc>
                <a:spcPts val="5508"/>
              </a:lnSpc>
            </a:pPr>
            <a:endParaRPr dirty="0"/>
          </a:p>
          <a:p>
            <a:pPr algn="l">
              <a:lnSpc>
                <a:spcPts val="5508"/>
              </a:lnSpc>
            </a:pPr>
            <a:r>
              <a:rPr lang="en-US" sz="7200" spc="47" dirty="0">
                <a:solidFill>
                  <a:srgbClr val="000000"/>
                </a:solidFill>
                <a:latin typeface="+mj-lt"/>
              </a:rPr>
              <a:t>The Scottish Prevention Hub</a:t>
            </a:r>
          </a:p>
        </p:txBody>
      </p:sp>
      <p:grpSp>
        <p:nvGrpSpPr>
          <p:cNvPr id="3" name="Group 3"/>
          <p:cNvGrpSpPr/>
          <p:nvPr/>
        </p:nvGrpSpPr>
        <p:grpSpPr>
          <a:xfrm>
            <a:off x="0" y="9602943"/>
            <a:ext cx="18287997" cy="692661"/>
            <a:chOff x="0" y="0"/>
            <a:chExt cx="24383996" cy="923548"/>
          </a:xfrm>
        </p:grpSpPr>
        <p:sp>
          <p:nvSpPr>
            <p:cNvPr id="4" name="Freeform 4"/>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p:cNvGrpSpPr/>
          <p:nvPr/>
        </p:nvGrpSpPr>
        <p:grpSpPr>
          <a:xfrm>
            <a:off x="0" y="9602943"/>
            <a:ext cx="6115047" cy="696598"/>
            <a:chOff x="0" y="0"/>
            <a:chExt cx="8153396" cy="928797"/>
          </a:xfrm>
        </p:grpSpPr>
        <p:sp>
          <p:nvSpPr>
            <p:cNvPr id="6" name="Freeform 6"/>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9" name="Freeform 9"/>
          <p:cNvSpPr/>
          <p:nvPr/>
        </p:nvSpPr>
        <p:spPr>
          <a:xfrm>
            <a:off x="11361985" y="6836865"/>
            <a:ext cx="4876567" cy="1951044"/>
          </a:xfrm>
          <a:custGeom>
            <a:avLst/>
            <a:gdLst/>
            <a:ahLst/>
            <a:cxnLst/>
            <a:rect l="l" t="t" r="r" b="b"/>
            <a:pathLst>
              <a:path w="4876567" h="1951044">
                <a:moveTo>
                  <a:pt x="0" y="0"/>
                </a:moveTo>
                <a:lnTo>
                  <a:pt x="4876567" y="0"/>
                </a:lnTo>
                <a:lnTo>
                  <a:pt x="4876567" y="1951044"/>
                </a:lnTo>
                <a:lnTo>
                  <a:pt x="0" y="1951044"/>
                </a:lnTo>
                <a:lnTo>
                  <a:pt x="0" y="0"/>
                </a:lnTo>
                <a:close/>
              </a:path>
            </a:pathLst>
          </a:custGeom>
          <a:blipFill>
            <a:blip r:embed="rId3"/>
            <a:stretch>
              <a:fillRect r="-21"/>
            </a:stretch>
          </a:blipFill>
        </p:spPr>
        <p:txBody>
          <a:bodyPr/>
          <a:lstStyle/>
          <a:p>
            <a:endParaRPr lang="en-GB"/>
          </a:p>
        </p:txBody>
      </p:sp>
      <p:sp>
        <p:nvSpPr>
          <p:cNvPr id="10" name="Freeform 10"/>
          <p:cNvSpPr/>
          <p:nvPr/>
        </p:nvSpPr>
        <p:spPr>
          <a:xfrm>
            <a:off x="2068498" y="5882620"/>
            <a:ext cx="1978054" cy="3064738"/>
          </a:xfrm>
          <a:custGeom>
            <a:avLst/>
            <a:gdLst/>
            <a:ahLst/>
            <a:cxnLst/>
            <a:rect l="l" t="t" r="r" b="b"/>
            <a:pathLst>
              <a:path w="1978054" h="3064738">
                <a:moveTo>
                  <a:pt x="0" y="0"/>
                </a:moveTo>
                <a:lnTo>
                  <a:pt x="1978054" y="0"/>
                </a:lnTo>
                <a:lnTo>
                  <a:pt x="1978054" y="3064738"/>
                </a:lnTo>
                <a:lnTo>
                  <a:pt x="0" y="3064738"/>
                </a:lnTo>
                <a:lnTo>
                  <a:pt x="0" y="0"/>
                </a:lnTo>
                <a:close/>
              </a:path>
            </a:pathLst>
          </a:custGeom>
          <a:blipFill>
            <a:blip r:embed="rId4"/>
            <a:stretch>
              <a:fillRect r="-67"/>
            </a:stretch>
          </a:blipFill>
        </p:spPr>
        <p:txBody>
          <a:bodyPr/>
          <a:lstStyle/>
          <a:p>
            <a:endParaRPr lang="en-GB"/>
          </a:p>
        </p:txBody>
      </p:sp>
      <p:sp>
        <p:nvSpPr>
          <p:cNvPr id="11" name="TextBox 11"/>
          <p:cNvSpPr txBox="1"/>
          <p:nvPr/>
        </p:nvSpPr>
        <p:spPr>
          <a:xfrm>
            <a:off x="1371600" y="2876457"/>
            <a:ext cx="10561361" cy="1987724"/>
          </a:xfrm>
          <a:prstGeom prst="rect">
            <a:avLst/>
          </a:prstGeom>
        </p:spPr>
        <p:txBody>
          <a:bodyPr lIns="0" tIns="0" rIns="0" bIns="0" rtlCol="0" anchor="t">
            <a:spAutoFit/>
          </a:bodyPr>
          <a:lstStyle/>
          <a:p>
            <a:pPr algn="l">
              <a:lnSpc>
                <a:spcPts val="3131"/>
              </a:lnSpc>
            </a:pPr>
            <a:endParaRPr dirty="0"/>
          </a:p>
          <a:p>
            <a:pPr algn="l">
              <a:lnSpc>
                <a:spcPts val="3131"/>
              </a:lnSpc>
            </a:pPr>
            <a:r>
              <a:rPr lang="en-US" sz="2610" spc="24" dirty="0">
                <a:solidFill>
                  <a:srgbClr val="000000"/>
                </a:solidFill>
                <a:latin typeface="+mj-lt"/>
              </a:rPr>
              <a:t>Dr Diane Stockton, Public Health Scotland</a:t>
            </a:r>
          </a:p>
          <a:p>
            <a:pPr algn="l">
              <a:lnSpc>
                <a:spcPts val="3131"/>
              </a:lnSpc>
            </a:pPr>
            <a:r>
              <a:rPr lang="en-US" sz="2610" spc="24" dirty="0">
                <a:solidFill>
                  <a:srgbClr val="000000"/>
                </a:solidFill>
                <a:latin typeface="+mj-lt"/>
              </a:rPr>
              <a:t>Clair Thomson, Police Scotland</a:t>
            </a:r>
          </a:p>
          <a:p>
            <a:pPr algn="l">
              <a:lnSpc>
                <a:spcPts val="3131"/>
              </a:lnSpc>
            </a:pPr>
            <a:r>
              <a:rPr lang="en-US" sz="2610" spc="24" dirty="0">
                <a:solidFill>
                  <a:srgbClr val="000000"/>
                </a:solidFill>
                <a:latin typeface="+mj-lt"/>
              </a:rPr>
              <a:t>Dr Kristy Docherty, Edinburgh Futures Institute</a:t>
            </a:r>
          </a:p>
          <a:p>
            <a:pPr algn="l">
              <a:lnSpc>
                <a:spcPts val="3131"/>
              </a:lnSpc>
            </a:pPr>
            <a:endParaRPr lang="en-US" sz="2610" spc="24" dirty="0">
              <a:solidFill>
                <a:srgbClr val="000000"/>
              </a:solidFill>
              <a:latin typeface="TT Rounds Condensed"/>
            </a:endParaRPr>
          </a:p>
        </p:txBody>
      </p:sp>
      <p:sp>
        <p:nvSpPr>
          <p:cNvPr id="12" name="Freeform 12" descr="A close-up of a logo  Description automatically generated"/>
          <p:cNvSpPr/>
          <p:nvPr/>
        </p:nvSpPr>
        <p:spPr>
          <a:xfrm>
            <a:off x="5486400" y="7081006"/>
            <a:ext cx="4876569" cy="1462763"/>
          </a:xfrm>
          <a:custGeom>
            <a:avLst/>
            <a:gdLst/>
            <a:ahLst/>
            <a:cxnLst/>
            <a:rect l="l" t="t" r="r" b="b"/>
            <a:pathLst>
              <a:path w="4876569" h="1462763">
                <a:moveTo>
                  <a:pt x="0" y="0"/>
                </a:moveTo>
                <a:lnTo>
                  <a:pt x="4876569" y="0"/>
                </a:lnTo>
                <a:lnTo>
                  <a:pt x="4876569" y="1462763"/>
                </a:lnTo>
                <a:lnTo>
                  <a:pt x="0" y="1462763"/>
                </a:lnTo>
                <a:lnTo>
                  <a:pt x="0" y="0"/>
                </a:lnTo>
                <a:close/>
              </a:path>
            </a:pathLst>
          </a:custGeom>
          <a:blipFill>
            <a:blip r:embed="rId5"/>
            <a:stretch>
              <a:fillRect b="-14"/>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825" y="-1"/>
            <a:ext cx="7819901" cy="10324544"/>
            <a:chOff x="-19217" y="-1"/>
            <a:chExt cx="5213267" cy="6883030"/>
          </a:xfrm>
        </p:grpSpPr>
        <p:sp>
          <p:nvSpPr>
            <p:cNvPr id="42" name="Rectangle 4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19357BF5-3023-FDD5-BF98-B319F5C90D52}"/>
              </a:ext>
            </a:extLst>
          </p:cNvPr>
          <p:cNvSpPr txBox="1"/>
          <p:nvPr/>
        </p:nvSpPr>
        <p:spPr>
          <a:xfrm>
            <a:off x="347999" y="3338464"/>
            <a:ext cx="7443064" cy="2424305"/>
          </a:xfrm>
          <a:prstGeom prst="rect">
            <a:avLst/>
          </a:prstGeom>
        </p:spPr>
        <p:txBody>
          <a:bodyPr vert="horz" lIns="91440" tIns="45720" rIns="91440" bIns="45720" rtlCol="0" anchor="b">
            <a:normAutofit/>
          </a:bodyPr>
          <a:lstStyle/>
          <a:p>
            <a:pPr marL="0" marR="0" lvl="0" indent="0" algn="l" defTabSz="914445" rtl="0" eaLnBrk="1" fontAlgn="auto" latinLnBrk="0" hangingPunct="1">
              <a:lnSpc>
                <a:spcPct val="90000"/>
              </a:lnSpc>
              <a:spcBef>
                <a:spcPct val="0"/>
              </a:spcBef>
              <a:spcAft>
                <a:spcPts val="60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a:ea typeface="ＭＳ Ｐゴシック" panose="020B0600070205080204" pitchFamily="34" charset="-128"/>
                <a:cs typeface="+mn-cs"/>
              </a:rPr>
              <a:t>The Scottish Prevention Hub </a:t>
            </a:r>
          </a:p>
          <a:p>
            <a:pPr marL="0" marR="0" lvl="0" indent="0" algn="l" defTabSz="914445" rtl="0" eaLnBrk="1" fontAlgn="auto" latinLnBrk="0" hangingPunct="1">
              <a:lnSpc>
                <a:spcPct val="90000"/>
              </a:lnSpc>
              <a:spcBef>
                <a:spcPct val="0"/>
              </a:spcBef>
              <a:spcAft>
                <a:spcPts val="600"/>
              </a:spcAft>
              <a:buClrTx/>
              <a:buSzTx/>
              <a:buFontTx/>
              <a:buNone/>
              <a:tabLst/>
              <a:defRPr/>
            </a:pPr>
            <a:endParaRPr kumimoji="0" lang="en-US" altLang="en-US" sz="2599" b="0" i="0" u="none" strike="noStrike" kern="1200" cap="none" spc="0" normalizeH="0" baseline="0" noProof="0" dirty="0">
              <a:ln>
                <a:noFill/>
              </a:ln>
              <a:solidFill>
                <a:srgbClr val="FFFFFF"/>
              </a:solidFill>
              <a:effectLst/>
              <a:uLnTx/>
              <a:uFillTx/>
              <a:latin typeface="Calibri"/>
              <a:ea typeface="ＭＳ Ｐゴシック" panose="020B0600070205080204" pitchFamily="34" charset="-128"/>
              <a:cs typeface="+mn-cs"/>
            </a:endParaRPr>
          </a:p>
          <a:p>
            <a:pPr marL="0" marR="0" lvl="0" indent="0" algn="l" defTabSz="914445" rtl="0" eaLnBrk="1" fontAlgn="auto" latinLnBrk="0" hangingPunct="1">
              <a:lnSpc>
                <a:spcPct val="90000"/>
              </a:lnSpc>
              <a:spcBef>
                <a:spcPct val="0"/>
              </a:spcBef>
              <a:spcAft>
                <a:spcPts val="60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Calibri"/>
                <a:ea typeface="ＭＳ Ｐゴシック" panose="020B0600070205080204" pitchFamily="34" charset="-128"/>
                <a:cs typeface="+mn-cs"/>
              </a:rPr>
              <a:t>Reduce health and wellbeing inequalities </a:t>
            </a:r>
          </a:p>
          <a:p>
            <a:pPr marL="0" marR="0" lvl="0" indent="0" algn="l" defTabSz="914445" rtl="0" eaLnBrk="1" fontAlgn="auto" latinLnBrk="0" hangingPunct="1">
              <a:lnSpc>
                <a:spcPct val="90000"/>
              </a:lnSpc>
              <a:spcBef>
                <a:spcPct val="0"/>
              </a:spcBef>
              <a:spcAft>
                <a:spcPts val="60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Calibri"/>
                <a:ea typeface="ＭＳ Ｐゴシック" panose="020B0600070205080204" pitchFamily="34" charset="-128"/>
                <a:cs typeface="+mn-cs"/>
              </a:rPr>
              <a:t>with a focus on primary prevention</a:t>
            </a:r>
          </a:p>
          <a:p>
            <a:pPr marL="0" marR="0" lvl="0" indent="0" algn="l" defTabSz="914445" rtl="0" eaLnBrk="1" fontAlgn="auto" latinLnBrk="0" hangingPunct="1">
              <a:lnSpc>
                <a:spcPct val="90000"/>
              </a:lnSpc>
              <a:spcBef>
                <a:spcPct val="0"/>
              </a:spcBef>
              <a:spcAft>
                <a:spcPts val="600"/>
              </a:spcAft>
              <a:buClrTx/>
              <a:buSzTx/>
              <a:buFontTx/>
              <a:buNone/>
              <a:tabLst/>
              <a:defRPr/>
            </a:pPr>
            <a:endParaRPr kumimoji="0" lang="en-US" altLang="en-US" sz="2599" b="0" i="0" u="none" strike="noStrike" kern="1200" cap="none" spc="0" normalizeH="0" baseline="0" noProof="0" dirty="0">
              <a:ln>
                <a:noFill/>
              </a:ln>
              <a:solidFill>
                <a:srgbClr val="FFFFFF"/>
              </a:solidFill>
              <a:effectLst/>
              <a:uLnTx/>
              <a:uFillTx/>
              <a:latin typeface="Calibri"/>
              <a:ea typeface="ＭＳ Ｐゴシック" panose="020B0600070205080204" pitchFamily="34" charset="-128"/>
              <a:cs typeface="+mn-cs"/>
            </a:endParaRPr>
          </a:p>
        </p:txBody>
      </p:sp>
      <p:pic>
        <p:nvPicPr>
          <p:cNvPr id="4" name="Picture 3" descr="A close-up of a poster&#10;&#10;Description automatically generated">
            <a:extLst>
              <a:ext uri="{FF2B5EF4-FFF2-40B4-BE49-F238E27FC236}">
                <a16:creationId xmlns:a16="http://schemas.microsoft.com/office/drawing/2014/main" id="{76170D64-4545-8822-FCB6-8B97AE315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190500"/>
            <a:ext cx="8720235" cy="8720235"/>
          </a:xfrm>
          <a:prstGeom prst="rect">
            <a:avLst/>
          </a:prstGeom>
        </p:spPr>
      </p:pic>
    </p:spTree>
    <p:extLst>
      <p:ext uri="{BB962C8B-B14F-4D97-AF65-F5344CB8AC3E}">
        <p14:creationId xmlns:p14="http://schemas.microsoft.com/office/powerpoint/2010/main" val="223668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083477"/>
            <a:ext cx="2579991" cy="3676482"/>
            <a:chOff x="0" y="0"/>
            <a:chExt cx="915556" cy="1304665"/>
          </a:xfrm>
        </p:grpSpPr>
        <p:sp>
          <p:nvSpPr>
            <p:cNvPr id="3" name="Freeform 3"/>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4" name="TextBox 4"/>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5" name="Group 5"/>
          <p:cNvGrpSpPr/>
          <p:nvPr/>
        </p:nvGrpSpPr>
        <p:grpSpPr>
          <a:xfrm>
            <a:off x="1028700" y="6357505"/>
            <a:ext cx="2579991" cy="3676482"/>
            <a:chOff x="0" y="0"/>
            <a:chExt cx="915556" cy="1304665"/>
          </a:xfrm>
        </p:grpSpPr>
        <p:sp>
          <p:nvSpPr>
            <p:cNvPr id="6" name="Freeform 6"/>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7" name="TextBox 7"/>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8" name="Group 8"/>
          <p:cNvGrpSpPr/>
          <p:nvPr/>
        </p:nvGrpSpPr>
        <p:grpSpPr>
          <a:xfrm>
            <a:off x="4351867" y="6345316"/>
            <a:ext cx="2579991" cy="3676482"/>
            <a:chOff x="0" y="0"/>
            <a:chExt cx="915556" cy="1304665"/>
          </a:xfrm>
        </p:grpSpPr>
        <p:sp>
          <p:nvSpPr>
            <p:cNvPr id="9" name="Freeform 9"/>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10" name="TextBox 10"/>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11" name="Group 11"/>
          <p:cNvGrpSpPr/>
          <p:nvPr/>
        </p:nvGrpSpPr>
        <p:grpSpPr>
          <a:xfrm>
            <a:off x="7712903" y="6357505"/>
            <a:ext cx="2579991" cy="3676482"/>
            <a:chOff x="0" y="0"/>
            <a:chExt cx="915556" cy="1304665"/>
          </a:xfrm>
        </p:grpSpPr>
        <p:sp>
          <p:nvSpPr>
            <p:cNvPr id="12" name="Freeform 12"/>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13" name="TextBox 13"/>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14" name="Group 14"/>
          <p:cNvGrpSpPr/>
          <p:nvPr/>
        </p:nvGrpSpPr>
        <p:grpSpPr>
          <a:xfrm>
            <a:off x="4370801" y="2083477"/>
            <a:ext cx="2579991" cy="3676482"/>
            <a:chOff x="0" y="0"/>
            <a:chExt cx="915556" cy="1304665"/>
          </a:xfrm>
        </p:grpSpPr>
        <p:sp>
          <p:nvSpPr>
            <p:cNvPr id="15" name="Freeform 15"/>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16" name="TextBox 16"/>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17" name="Group 17"/>
          <p:cNvGrpSpPr/>
          <p:nvPr/>
        </p:nvGrpSpPr>
        <p:grpSpPr>
          <a:xfrm>
            <a:off x="1196139" y="3978459"/>
            <a:ext cx="2245114" cy="1636134"/>
            <a:chOff x="0" y="0"/>
            <a:chExt cx="796719" cy="580611"/>
          </a:xfrm>
        </p:grpSpPr>
        <p:sp>
          <p:nvSpPr>
            <p:cNvPr id="18" name="Freeform 18"/>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50A6CA"/>
            </a:solidFill>
            <a:ln cap="rnd">
              <a:noFill/>
              <a:prstDash val="dash"/>
              <a:round/>
            </a:ln>
          </p:spPr>
          <p:txBody>
            <a:bodyPr/>
            <a:lstStyle/>
            <a:p>
              <a:endParaRPr lang="en-GB" dirty="0"/>
            </a:p>
          </p:txBody>
        </p:sp>
        <p:sp>
          <p:nvSpPr>
            <p:cNvPr id="19" name="TextBox 19"/>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20" name="Group 20"/>
          <p:cNvGrpSpPr/>
          <p:nvPr/>
        </p:nvGrpSpPr>
        <p:grpSpPr>
          <a:xfrm>
            <a:off x="1196139" y="8252487"/>
            <a:ext cx="2245114" cy="1636134"/>
            <a:chOff x="0" y="0"/>
            <a:chExt cx="796719" cy="580611"/>
          </a:xfrm>
        </p:grpSpPr>
        <p:sp>
          <p:nvSpPr>
            <p:cNvPr id="21" name="Freeform 21"/>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7D6BB9"/>
            </a:solidFill>
            <a:ln cap="rnd">
              <a:noFill/>
              <a:prstDash val="dash"/>
              <a:round/>
            </a:ln>
          </p:spPr>
          <p:txBody>
            <a:bodyPr/>
            <a:lstStyle/>
            <a:p>
              <a:endParaRPr lang="en-GB" dirty="0"/>
            </a:p>
          </p:txBody>
        </p:sp>
        <p:sp>
          <p:nvSpPr>
            <p:cNvPr id="22" name="TextBox 22"/>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23" name="Group 23"/>
          <p:cNvGrpSpPr/>
          <p:nvPr/>
        </p:nvGrpSpPr>
        <p:grpSpPr>
          <a:xfrm>
            <a:off x="4538240" y="3978459"/>
            <a:ext cx="2245114" cy="1636134"/>
            <a:chOff x="0" y="0"/>
            <a:chExt cx="796719" cy="580611"/>
          </a:xfrm>
        </p:grpSpPr>
        <p:sp>
          <p:nvSpPr>
            <p:cNvPr id="24" name="Freeform 24"/>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3C7CB5"/>
            </a:solidFill>
            <a:ln cap="rnd">
              <a:noFill/>
              <a:prstDash val="dash"/>
              <a:round/>
            </a:ln>
          </p:spPr>
          <p:txBody>
            <a:bodyPr/>
            <a:lstStyle/>
            <a:p>
              <a:endParaRPr lang="en-GB" dirty="0"/>
            </a:p>
          </p:txBody>
        </p:sp>
        <p:sp>
          <p:nvSpPr>
            <p:cNvPr id="25" name="TextBox 25"/>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26" name="Group 26"/>
          <p:cNvGrpSpPr/>
          <p:nvPr/>
        </p:nvGrpSpPr>
        <p:grpSpPr>
          <a:xfrm>
            <a:off x="4538240" y="8252487"/>
            <a:ext cx="2245114" cy="1636134"/>
            <a:chOff x="0" y="0"/>
            <a:chExt cx="796719" cy="580611"/>
          </a:xfrm>
        </p:grpSpPr>
        <p:sp>
          <p:nvSpPr>
            <p:cNvPr id="27" name="Freeform 27"/>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C065A8"/>
            </a:solidFill>
            <a:ln cap="rnd">
              <a:noFill/>
              <a:prstDash val="dash"/>
              <a:round/>
            </a:ln>
          </p:spPr>
          <p:txBody>
            <a:bodyPr/>
            <a:lstStyle/>
            <a:p>
              <a:endParaRPr lang="en-GB" dirty="0"/>
            </a:p>
          </p:txBody>
        </p:sp>
        <p:sp>
          <p:nvSpPr>
            <p:cNvPr id="28" name="TextBox 28"/>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33" name="Group 33"/>
          <p:cNvGrpSpPr/>
          <p:nvPr/>
        </p:nvGrpSpPr>
        <p:grpSpPr>
          <a:xfrm>
            <a:off x="7712903" y="2083477"/>
            <a:ext cx="2579991" cy="3676482"/>
            <a:chOff x="0" y="0"/>
            <a:chExt cx="915556" cy="1304665"/>
          </a:xfrm>
        </p:grpSpPr>
        <p:sp>
          <p:nvSpPr>
            <p:cNvPr id="34" name="Freeform 34"/>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35" name="TextBox 35"/>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36" name="Group 36"/>
          <p:cNvGrpSpPr/>
          <p:nvPr/>
        </p:nvGrpSpPr>
        <p:grpSpPr>
          <a:xfrm>
            <a:off x="7880341" y="3978459"/>
            <a:ext cx="2245114" cy="1636134"/>
            <a:chOff x="0" y="0"/>
            <a:chExt cx="796719" cy="580611"/>
          </a:xfrm>
        </p:grpSpPr>
        <p:sp>
          <p:nvSpPr>
            <p:cNvPr id="37" name="Freeform 37"/>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7D6BB9"/>
            </a:solidFill>
            <a:ln cap="rnd">
              <a:noFill/>
              <a:prstDash val="dash"/>
              <a:round/>
            </a:ln>
          </p:spPr>
          <p:txBody>
            <a:bodyPr/>
            <a:lstStyle/>
            <a:p>
              <a:endParaRPr lang="en-GB" dirty="0"/>
            </a:p>
          </p:txBody>
        </p:sp>
        <p:sp>
          <p:nvSpPr>
            <p:cNvPr id="38" name="TextBox 38"/>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39" name="Group 39"/>
          <p:cNvGrpSpPr/>
          <p:nvPr/>
        </p:nvGrpSpPr>
        <p:grpSpPr>
          <a:xfrm>
            <a:off x="7880341" y="8252487"/>
            <a:ext cx="2245114" cy="1636134"/>
            <a:chOff x="0" y="0"/>
            <a:chExt cx="796719" cy="580611"/>
          </a:xfrm>
        </p:grpSpPr>
        <p:sp>
          <p:nvSpPr>
            <p:cNvPr id="40" name="Freeform 40"/>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8B4466"/>
            </a:solidFill>
            <a:ln cap="rnd">
              <a:noFill/>
              <a:prstDash val="dash"/>
              <a:round/>
            </a:ln>
          </p:spPr>
          <p:txBody>
            <a:bodyPr/>
            <a:lstStyle/>
            <a:p>
              <a:endParaRPr lang="en-GB" dirty="0"/>
            </a:p>
          </p:txBody>
        </p:sp>
        <p:sp>
          <p:nvSpPr>
            <p:cNvPr id="41" name="TextBox 41"/>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44" name="Group 44"/>
          <p:cNvGrpSpPr/>
          <p:nvPr/>
        </p:nvGrpSpPr>
        <p:grpSpPr>
          <a:xfrm>
            <a:off x="11055004" y="2083477"/>
            <a:ext cx="2579991" cy="3676482"/>
            <a:chOff x="0" y="0"/>
            <a:chExt cx="915556" cy="1304665"/>
          </a:xfrm>
        </p:grpSpPr>
        <p:sp>
          <p:nvSpPr>
            <p:cNvPr id="45" name="Freeform 45"/>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46" name="TextBox 46"/>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47" name="Group 47"/>
          <p:cNvGrpSpPr/>
          <p:nvPr/>
        </p:nvGrpSpPr>
        <p:grpSpPr>
          <a:xfrm>
            <a:off x="11222443" y="3978459"/>
            <a:ext cx="2245114" cy="1636134"/>
            <a:chOff x="0" y="0"/>
            <a:chExt cx="796719" cy="580611"/>
          </a:xfrm>
        </p:grpSpPr>
        <p:sp>
          <p:nvSpPr>
            <p:cNvPr id="48" name="Freeform 48"/>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BF64A8"/>
            </a:solidFill>
            <a:ln cap="rnd">
              <a:noFill/>
              <a:prstDash val="dash"/>
              <a:round/>
            </a:ln>
          </p:spPr>
          <p:txBody>
            <a:bodyPr/>
            <a:lstStyle/>
            <a:p>
              <a:endParaRPr lang="en-GB" dirty="0"/>
            </a:p>
          </p:txBody>
        </p:sp>
        <p:sp>
          <p:nvSpPr>
            <p:cNvPr id="49" name="TextBox 49"/>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50" name="Group 50"/>
          <p:cNvGrpSpPr/>
          <p:nvPr/>
        </p:nvGrpSpPr>
        <p:grpSpPr>
          <a:xfrm>
            <a:off x="11055004" y="6357505"/>
            <a:ext cx="2579991" cy="3676482"/>
            <a:chOff x="0" y="0"/>
            <a:chExt cx="915556" cy="1304665"/>
          </a:xfrm>
        </p:grpSpPr>
        <p:sp>
          <p:nvSpPr>
            <p:cNvPr id="51" name="Freeform 51"/>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52" name="TextBox 52"/>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53" name="Group 53"/>
          <p:cNvGrpSpPr/>
          <p:nvPr/>
        </p:nvGrpSpPr>
        <p:grpSpPr>
          <a:xfrm>
            <a:off x="11222443" y="8252487"/>
            <a:ext cx="2245114" cy="1636134"/>
            <a:chOff x="0" y="0"/>
            <a:chExt cx="796719" cy="580611"/>
          </a:xfrm>
        </p:grpSpPr>
        <p:sp>
          <p:nvSpPr>
            <p:cNvPr id="54" name="Freeform 54"/>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7C9652"/>
            </a:solidFill>
            <a:ln cap="rnd">
              <a:noFill/>
              <a:prstDash val="dash"/>
              <a:round/>
            </a:ln>
          </p:spPr>
          <p:txBody>
            <a:bodyPr/>
            <a:lstStyle/>
            <a:p>
              <a:endParaRPr lang="en-GB" dirty="0"/>
            </a:p>
          </p:txBody>
        </p:sp>
        <p:sp>
          <p:nvSpPr>
            <p:cNvPr id="55" name="TextBox 55"/>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57" name="Group 57"/>
          <p:cNvGrpSpPr/>
          <p:nvPr/>
        </p:nvGrpSpPr>
        <p:grpSpPr>
          <a:xfrm>
            <a:off x="14397105" y="6357505"/>
            <a:ext cx="2579991" cy="3676482"/>
            <a:chOff x="0" y="0"/>
            <a:chExt cx="915556" cy="1304665"/>
          </a:xfrm>
        </p:grpSpPr>
        <p:sp>
          <p:nvSpPr>
            <p:cNvPr id="58" name="Freeform 58"/>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59" name="TextBox 59"/>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61" name="Group 61"/>
          <p:cNvGrpSpPr/>
          <p:nvPr/>
        </p:nvGrpSpPr>
        <p:grpSpPr>
          <a:xfrm>
            <a:off x="14397105" y="2083477"/>
            <a:ext cx="2579991" cy="3676482"/>
            <a:chOff x="0" y="0"/>
            <a:chExt cx="915556" cy="1304665"/>
          </a:xfrm>
        </p:grpSpPr>
        <p:sp>
          <p:nvSpPr>
            <p:cNvPr id="62" name="Freeform 62"/>
            <p:cNvSpPr/>
            <p:nvPr/>
          </p:nvSpPr>
          <p:spPr>
            <a:xfrm>
              <a:off x="0" y="0"/>
              <a:ext cx="915556" cy="1304665"/>
            </a:xfrm>
            <a:custGeom>
              <a:avLst/>
              <a:gdLst/>
              <a:ahLst/>
              <a:cxnLst/>
              <a:rect l="l" t="t" r="r" b="b"/>
              <a:pathLst>
                <a:path w="915556" h="1304665">
                  <a:moveTo>
                    <a:pt x="96024" y="0"/>
                  </a:moveTo>
                  <a:lnTo>
                    <a:pt x="819532" y="0"/>
                  </a:lnTo>
                  <a:cubicBezTo>
                    <a:pt x="844999" y="0"/>
                    <a:pt x="869423" y="10117"/>
                    <a:pt x="887431" y="28125"/>
                  </a:cubicBezTo>
                  <a:cubicBezTo>
                    <a:pt x="905439" y="46133"/>
                    <a:pt x="915556" y="70557"/>
                    <a:pt x="915556" y="96024"/>
                  </a:cubicBezTo>
                  <a:lnTo>
                    <a:pt x="915556" y="1208641"/>
                  </a:lnTo>
                  <a:cubicBezTo>
                    <a:pt x="915556" y="1234108"/>
                    <a:pt x="905439" y="1258532"/>
                    <a:pt x="887431" y="1276540"/>
                  </a:cubicBezTo>
                  <a:cubicBezTo>
                    <a:pt x="869423" y="1294549"/>
                    <a:pt x="844999" y="1304665"/>
                    <a:pt x="819532" y="1304665"/>
                  </a:cubicBezTo>
                  <a:lnTo>
                    <a:pt x="96024" y="1304665"/>
                  </a:lnTo>
                  <a:cubicBezTo>
                    <a:pt x="70557" y="1304665"/>
                    <a:pt x="46133" y="1294549"/>
                    <a:pt x="28125" y="1276540"/>
                  </a:cubicBezTo>
                  <a:cubicBezTo>
                    <a:pt x="10117" y="1258532"/>
                    <a:pt x="0" y="1234108"/>
                    <a:pt x="0" y="1208641"/>
                  </a:cubicBezTo>
                  <a:lnTo>
                    <a:pt x="0" y="96024"/>
                  </a:lnTo>
                  <a:cubicBezTo>
                    <a:pt x="0" y="70557"/>
                    <a:pt x="10117" y="46133"/>
                    <a:pt x="28125" y="28125"/>
                  </a:cubicBezTo>
                  <a:cubicBezTo>
                    <a:pt x="46133" y="10117"/>
                    <a:pt x="70557" y="0"/>
                    <a:pt x="96024" y="0"/>
                  </a:cubicBezTo>
                  <a:close/>
                </a:path>
              </a:pathLst>
            </a:custGeom>
            <a:solidFill>
              <a:srgbClr val="000000">
                <a:alpha val="0"/>
              </a:srgbClr>
            </a:solidFill>
            <a:ln w="38100" cap="rnd">
              <a:solidFill>
                <a:srgbClr val="C1C6D6"/>
              </a:solidFill>
              <a:prstDash val="dash"/>
              <a:round/>
            </a:ln>
          </p:spPr>
          <p:txBody>
            <a:bodyPr/>
            <a:lstStyle/>
            <a:p>
              <a:endParaRPr lang="en-GB" dirty="0"/>
            </a:p>
          </p:txBody>
        </p:sp>
        <p:sp>
          <p:nvSpPr>
            <p:cNvPr id="63" name="TextBox 63"/>
            <p:cNvSpPr txBox="1"/>
            <p:nvPr/>
          </p:nvSpPr>
          <p:spPr>
            <a:xfrm>
              <a:off x="0" y="-47625"/>
              <a:ext cx="915556" cy="1352290"/>
            </a:xfrm>
            <a:prstGeom prst="rect">
              <a:avLst/>
            </a:prstGeom>
          </p:spPr>
          <p:txBody>
            <a:bodyPr lIns="50800" tIns="50800" rIns="50800" bIns="50800" rtlCol="0" anchor="ctr"/>
            <a:lstStyle/>
            <a:p>
              <a:pPr algn="ctr">
                <a:lnSpc>
                  <a:spcPts val="2800"/>
                </a:lnSpc>
              </a:pPr>
              <a:endParaRPr dirty="0"/>
            </a:p>
          </p:txBody>
        </p:sp>
      </p:grpSp>
      <p:grpSp>
        <p:nvGrpSpPr>
          <p:cNvPr id="64" name="Group 64"/>
          <p:cNvGrpSpPr/>
          <p:nvPr/>
        </p:nvGrpSpPr>
        <p:grpSpPr>
          <a:xfrm>
            <a:off x="14564544" y="3978459"/>
            <a:ext cx="2245114" cy="1636134"/>
            <a:chOff x="0" y="0"/>
            <a:chExt cx="796719" cy="580611"/>
          </a:xfrm>
        </p:grpSpPr>
        <p:sp>
          <p:nvSpPr>
            <p:cNvPr id="65" name="Freeform 65"/>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8B4466"/>
            </a:solidFill>
            <a:ln cap="rnd">
              <a:noFill/>
              <a:prstDash val="dash"/>
              <a:round/>
            </a:ln>
          </p:spPr>
          <p:txBody>
            <a:bodyPr/>
            <a:lstStyle/>
            <a:p>
              <a:endParaRPr lang="en-GB" dirty="0"/>
            </a:p>
          </p:txBody>
        </p:sp>
        <p:sp>
          <p:nvSpPr>
            <p:cNvPr id="66" name="TextBox 66"/>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grpSp>
        <p:nvGrpSpPr>
          <p:cNvPr id="67" name="Group 67"/>
          <p:cNvGrpSpPr/>
          <p:nvPr/>
        </p:nvGrpSpPr>
        <p:grpSpPr>
          <a:xfrm>
            <a:off x="14564544" y="8252487"/>
            <a:ext cx="2245114" cy="1636134"/>
            <a:chOff x="0" y="0"/>
            <a:chExt cx="796719" cy="580611"/>
          </a:xfrm>
        </p:grpSpPr>
        <p:sp>
          <p:nvSpPr>
            <p:cNvPr id="68" name="Freeform 68"/>
            <p:cNvSpPr/>
            <p:nvPr/>
          </p:nvSpPr>
          <p:spPr>
            <a:xfrm>
              <a:off x="0" y="0"/>
              <a:ext cx="796719" cy="580611"/>
            </a:xfrm>
            <a:custGeom>
              <a:avLst/>
              <a:gdLst/>
              <a:ahLst/>
              <a:cxnLst/>
              <a:rect l="l" t="t" r="r" b="b"/>
              <a:pathLst>
                <a:path w="796719" h="580611">
                  <a:moveTo>
                    <a:pt x="96554" y="0"/>
                  </a:moveTo>
                  <a:lnTo>
                    <a:pt x="700165" y="0"/>
                  </a:lnTo>
                  <a:cubicBezTo>
                    <a:pt x="753490" y="0"/>
                    <a:pt x="796719" y="43229"/>
                    <a:pt x="796719" y="96554"/>
                  </a:cubicBezTo>
                  <a:lnTo>
                    <a:pt x="796719" y="484058"/>
                  </a:lnTo>
                  <a:cubicBezTo>
                    <a:pt x="796719" y="537383"/>
                    <a:pt x="753490" y="580611"/>
                    <a:pt x="700165" y="580611"/>
                  </a:cubicBezTo>
                  <a:lnTo>
                    <a:pt x="96554" y="580611"/>
                  </a:lnTo>
                  <a:cubicBezTo>
                    <a:pt x="43229" y="580611"/>
                    <a:pt x="0" y="537383"/>
                    <a:pt x="0" y="484058"/>
                  </a:cubicBezTo>
                  <a:lnTo>
                    <a:pt x="0" y="96554"/>
                  </a:lnTo>
                  <a:cubicBezTo>
                    <a:pt x="0" y="43229"/>
                    <a:pt x="43229" y="0"/>
                    <a:pt x="96554" y="0"/>
                  </a:cubicBezTo>
                  <a:close/>
                </a:path>
              </a:pathLst>
            </a:custGeom>
            <a:solidFill>
              <a:srgbClr val="525696"/>
            </a:solidFill>
            <a:ln cap="rnd">
              <a:noFill/>
              <a:prstDash val="dash"/>
              <a:round/>
            </a:ln>
          </p:spPr>
          <p:txBody>
            <a:bodyPr/>
            <a:lstStyle/>
            <a:p>
              <a:endParaRPr lang="en-GB" dirty="0"/>
            </a:p>
          </p:txBody>
        </p:sp>
        <p:sp>
          <p:nvSpPr>
            <p:cNvPr id="69" name="TextBox 69"/>
            <p:cNvSpPr txBox="1"/>
            <p:nvPr/>
          </p:nvSpPr>
          <p:spPr>
            <a:xfrm>
              <a:off x="0" y="-47625"/>
              <a:ext cx="796719" cy="628236"/>
            </a:xfrm>
            <a:prstGeom prst="rect">
              <a:avLst/>
            </a:prstGeom>
          </p:spPr>
          <p:txBody>
            <a:bodyPr lIns="50800" tIns="50800" rIns="50800" bIns="50800" rtlCol="0" anchor="ctr"/>
            <a:lstStyle/>
            <a:p>
              <a:pPr algn="ctr">
                <a:lnSpc>
                  <a:spcPts val="2800"/>
                </a:lnSpc>
              </a:pPr>
              <a:endParaRPr dirty="0"/>
            </a:p>
          </p:txBody>
        </p:sp>
      </p:grpSp>
      <p:sp>
        <p:nvSpPr>
          <p:cNvPr id="70" name="Freeform 70"/>
          <p:cNvSpPr/>
          <p:nvPr/>
        </p:nvSpPr>
        <p:spPr>
          <a:xfrm>
            <a:off x="15381543" y="2375028"/>
            <a:ext cx="611115" cy="611115"/>
          </a:xfrm>
          <a:custGeom>
            <a:avLst/>
            <a:gdLst/>
            <a:ahLst/>
            <a:cxnLst/>
            <a:rect l="l" t="t" r="r" b="b"/>
            <a:pathLst>
              <a:path w="611115" h="611115">
                <a:moveTo>
                  <a:pt x="0" y="0"/>
                </a:moveTo>
                <a:lnTo>
                  <a:pt x="611116" y="0"/>
                </a:lnTo>
                <a:lnTo>
                  <a:pt x="611116" y="611116"/>
                </a:lnTo>
                <a:lnTo>
                  <a:pt x="0" y="6111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71" name="Freeform 71"/>
          <p:cNvSpPr/>
          <p:nvPr/>
        </p:nvSpPr>
        <p:spPr>
          <a:xfrm>
            <a:off x="2036400" y="6645236"/>
            <a:ext cx="564592" cy="564592"/>
          </a:xfrm>
          <a:custGeom>
            <a:avLst/>
            <a:gdLst/>
            <a:ahLst/>
            <a:cxnLst/>
            <a:rect l="l" t="t" r="r" b="b"/>
            <a:pathLst>
              <a:path w="564592" h="564592">
                <a:moveTo>
                  <a:pt x="0" y="0"/>
                </a:moveTo>
                <a:lnTo>
                  <a:pt x="564592" y="0"/>
                </a:lnTo>
                <a:lnTo>
                  <a:pt x="564592" y="564592"/>
                </a:lnTo>
                <a:lnTo>
                  <a:pt x="0" y="564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2" name="Freeform 72"/>
          <p:cNvSpPr/>
          <p:nvPr/>
        </p:nvSpPr>
        <p:spPr>
          <a:xfrm>
            <a:off x="15389175" y="6650935"/>
            <a:ext cx="600458" cy="600458"/>
          </a:xfrm>
          <a:custGeom>
            <a:avLst/>
            <a:gdLst/>
            <a:ahLst/>
            <a:cxnLst/>
            <a:rect l="l" t="t" r="r" b="b"/>
            <a:pathLst>
              <a:path w="600458" h="600458">
                <a:moveTo>
                  <a:pt x="0" y="0"/>
                </a:moveTo>
                <a:lnTo>
                  <a:pt x="600458" y="0"/>
                </a:lnTo>
                <a:lnTo>
                  <a:pt x="600458" y="600458"/>
                </a:lnTo>
                <a:lnTo>
                  <a:pt x="0" y="6004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73" name="Freeform 73"/>
          <p:cNvSpPr/>
          <p:nvPr/>
        </p:nvSpPr>
        <p:spPr>
          <a:xfrm>
            <a:off x="8580348" y="2199055"/>
            <a:ext cx="893240" cy="963062"/>
          </a:xfrm>
          <a:custGeom>
            <a:avLst/>
            <a:gdLst/>
            <a:ahLst/>
            <a:cxnLst/>
            <a:rect l="l" t="t" r="r" b="b"/>
            <a:pathLst>
              <a:path w="893240" h="963062">
                <a:moveTo>
                  <a:pt x="0" y="0"/>
                </a:moveTo>
                <a:lnTo>
                  <a:pt x="893240" y="0"/>
                </a:lnTo>
                <a:lnTo>
                  <a:pt x="893240" y="963062"/>
                </a:lnTo>
                <a:lnTo>
                  <a:pt x="0" y="96306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74" name="Freeform 74"/>
          <p:cNvSpPr/>
          <p:nvPr/>
        </p:nvSpPr>
        <p:spPr>
          <a:xfrm>
            <a:off x="12012250" y="2234466"/>
            <a:ext cx="810021" cy="900024"/>
          </a:xfrm>
          <a:custGeom>
            <a:avLst/>
            <a:gdLst/>
            <a:ahLst/>
            <a:cxnLst/>
            <a:rect l="l" t="t" r="r" b="b"/>
            <a:pathLst>
              <a:path w="810021" h="900024">
                <a:moveTo>
                  <a:pt x="0" y="0"/>
                </a:moveTo>
                <a:lnTo>
                  <a:pt x="810022" y="0"/>
                </a:lnTo>
                <a:lnTo>
                  <a:pt x="810022" y="900024"/>
                </a:lnTo>
                <a:lnTo>
                  <a:pt x="0" y="9000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75" name="Freeform 75"/>
          <p:cNvSpPr/>
          <p:nvPr/>
        </p:nvSpPr>
        <p:spPr>
          <a:xfrm>
            <a:off x="5239820" y="2234466"/>
            <a:ext cx="749057" cy="811986"/>
          </a:xfrm>
          <a:custGeom>
            <a:avLst/>
            <a:gdLst/>
            <a:ahLst/>
            <a:cxnLst/>
            <a:rect l="l" t="t" r="r" b="b"/>
            <a:pathLst>
              <a:path w="749057" h="811986">
                <a:moveTo>
                  <a:pt x="0" y="0"/>
                </a:moveTo>
                <a:lnTo>
                  <a:pt x="749058" y="0"/>
                </a:lnTo>
                <a:lnTo>
                  <a:pt x="749058" y="811986"/>
                </a:lnTo>
                <a:lnTo>
                  <a:pt x="0" y="8119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76" name="Freeform 76"/>
          <p:cNvSpPr/>
          <p:nvPr/>
        </p:nvSpPr>
        <p:spPr>
          <a:xfrm>
            <a:off x="1825278" y="2199055"/>
            <a:ext cx="953851" cy="894235"/>
          </a:xfrm>
          <a:custGeom>
            <a:avLst/>
            <a:gdLst/>
            <a:ahLst/>
            <a:cxnLst/>
            <a:rect l="l" t="t" r="r" b="b"/>
            <a:pathLst>
              <a:path w="953851" h="894235">
                <a:moveTo>
                  <a:pt x="0" y="0"/>
                </a:moveTo>
                <a:lnTo>
                  <a:pt x="953850" y="0"/>
                </a:lnTo>
                <a:lnTo>
                  <a:pt x="953850" y="894235"/>
                </a:lnTo>
                <a:lnTo>
                  <a:pt x="0" y="89423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dirty="0"/>
          </a:p>
        </p:txBody>
      </p:sp>
      <p:sp>
        <p:nvSpPr>
          <p:cNvPr id="77" name="Freeform 77"/>
          <p:cNvSpPr/>
          <p:nvPr/>
        </p:nvSpPr>
        <p:spPr>
          <a:xfrm>
            <a:off x="5212830" y="6506528"/>
            <a:ext cx="858066" cy="792638"/>
          </a:xfrm>
          <a:custGeom>
            <a:avLst/>
            <a:gdLst/>
            <a:ahLst/>
            <a:cxnLst/>
            <a:rect l="l" t="t" r="r" b="b"/>
            <a:pathLst>
              <a:path w="858066" h="792638">
                <a:moveTo>
                  <a:pt x="0" y="0"/>
                </a:moveTo>
                <a:lnTo>
                  <a:pt x="858066" y="0"/>
                </a:lnTo>
                <a:lnTo>
                  <a:pt x="858066" y="792638"/>
                </a:lnTo>
                <a:lnTo>
                  <a:pt x="0" y="79263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dirty="0"/>
          </a:p>
        </p:txBody>
      </p:sp>
      <p:sp>
        <p:nvSpPr>
          <p:cNvPr id="78" name="Freeform 78"/>
          <p:cNvSpPr/>
          <p:nvPr/>
        </p:nvSpPr>
        <p:spPr>
          <a:xfrm>
            <a:off x="8594712" y="6470591"/>
            <a:ext cx="864512" cy="864512"/>
          </a:xfrm>
          <a:custGeom>
            <a:avLst/>
            <a:gdLst/>
            <a:ahLst/>
            <a:cxnLst/>
            <a:rect l="l" t="t" r="r" b="b"/>
            <a:pathLst>
              <a:path w="864512" h="864512">
                <a:moveTo>
                  <a:pt x="0" y="0"/>
                </a:moveTo>
                <a:lnTo>
                  <a:pt x="864512" y="0"/>
                </a:lnTo>
                <a:lnTo>
                  <a:pt x="864512" y="864512"/>
                </a:lnTo>
                <a:lnTo>
                  <a:pt x="0" y="86451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dirty="0"/>
          </a:p>
        </p:txBody>
      </p:sp>
      <p:sp>
        <p:nvSpPr>
          <p:cNvPr id="79" name="Freeform 79"/>
          <p:cNvSpPr/>
          <p:nvPr/>
        </p:nvSpPr>
        <p:spPr>
          <a:xfrm>
            <a:off x="11962632" y="6493933"/>
            <a:ext cx="790759" cy="790759"/>
          </a:xfrm>
          <a:custGeom>
            <a:avLst/>
            <a:gdLst/>
            <a:ahLst/>
            <a:cxnLst/>
            <a:rect l="l" t="t" r="r" b="b"/>
            <a:pathLst>
              <a:path w="790759" h="790759">
                <a:moveTo>
                  <a:pt x="0" y="0"/>
                </a:moveTo>
                <a:lnTo>
                  <a:pt x="790759" y="0"/>
                </a:lnTo>
                <a:lnTo>
                  <a:pt x="790759" y="790760"/>
                </a:lnTo>
                <a:lnTo>
                  <a:pt x="0" y="79076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dirty="0"/>
          </a:p>
        </p:txBody>
      </p:sp>
      <p:sp>
        <p:nvSpPr>
          <p:cNvPr id="80" name="TextBox 80"/>
          <p:cNvSpPr txBox="1"/>
          <p:nvPr/>
        </p:nvSpPr>
        <p:spPr>
          <a:xfrm>
            <a:off x="1440364" y="1903547"/>
            <a:ext cx="485399" cy="337572"/>
          </a:xfrm>
          <a:prstGeom prst="rect">
            <a:avLst/>
          </a:prstGeom>
        </p:spPr>
        <p:txBody>
          <a:bodyPr lIns="0" tIns="0" rIns="0" bIns="0" rtlCol="0" anchor="t">
            <a:spAutoFit/>
          </a:bodyPr>
          <a:lstStyle/>
          <a:p>
            <a:pPr algn="ctr">
              <a:lnSpc>
                <a:spcPts val="2827"/>
              </a:lnSpc>
            </a:pPr>
            <a:r>
              <a:rPr lang="en-US" sz="2019" dirty="0">
                <a:solidFill>
                  <a:srgbClr val="FFFFFF"/>
                </a:solidFill>
                <a:latin typeface="Montserrat Semi-Bold"/>
              </a:rPr>
              <a:t>01</a:t>
            </a:r>
          </a:p>
        </p:txBody>
      </p:sp>
      <p:sp>
        <p:nvSpPr>
          <p:cNvPr id="81" name="TextBox 81"/>
          <p:cNvSpPr txBox="1"/>
          <p:nvPr/>
        </p:nvSpPr>
        <p:spPr>
          <a:xfrm>
            <a:off x="4782465" y="1903547"/>
            <a:ext cx="485399" cy="337572"/>
          </a:xfrm>
          <a:prstGeom prst="rect">
            <a:avLst/>
          </a:prstGeom>
        </p:spPr>
        <p:txBody>
          <a:bodyPr lIns="0" tIns="0" rIns="0" bIns="0" rtlCol="0" anchor="t">
            <a:spAutoFit/>
          </a:bodyPr>
          <a:lstStyle/>
          <a:p>
            <a:pPr algn="ctr">
              <a:lnSpc>
                <a:spcPts val="2827"/>
              </a:lnSpc>
            </a:pPr>
            <a:r>
              <a:rPr lang="en-US" sz="2019" dirty="0">
                <a:solidFill>
                  <a:srgbClr val="FFFFFF"/>
                </a:solidFill>
                <a:latin typeface="Montserrat Semi-Bold"/>
              </a:rPr>
              <a:t>02</a:t>
            </a:r>
          </a:p>
        </p:txBody>
      </p:sp>
      <p:sp>
        <p:nvSpPr>
          <p:cNvPr id="82" name="TextBox 82"/>
          <p:cNvSpPr txBox="1"/>
          <p:nvPr/>
        </p:nvSpPr>
        <p:spPr>
          <a:xfrm>
            <a:off x="4782465" y="6157480"/>
            <a:ext cx="485399" cy="337572"/>
          </a:xfrm>
          <a:prstGeom prst="rect">
            <a:avLst/>
          </a:prstGeom>
        </p:spPr>
        <p:txBody>
          <a:bodyPr lIns="0" tIns="0" rIns="0" bIns="0" rtlCol="0" anchor="t">
            <a:spAutoFit/>
          </a:bodyPr>
          <a:lstStyle/>
          <a:p>
            <a:pPr algn="ctr">
              <a:lnSpc>
                <a:spcPts val="2827"/>
              </a:lnSpc>
            </a:pPr>
            <a:r>
              <a:rPr lang="en-US" sz="2019" dirty="0">
                <a:solidFill>
                  <a:srgbClr val="FFFFFF"/>
                </a:solidFill>
                <a:latin typeface="Montserrat Semi-Bold"/>
              </a:rPr>
              <a:t>07</a:t>
            </a:r>
          </a:p>
        </p:txBody>
      </p:sp>
      <p:sp>
        <p:nvSpPr>
          <p:cNvPr id="83" name="TextBox 83"/>
          <p:cNvSpPr txBox="1"/>
          <p:nvPr/>
        </p:nvSpPr>
        <p:spPr>
          <a:xfrm>
            <a:off x="11466668" y="1903547"/>
            <a:ext cx="485399" cy="337572"/>
          </a:xfrm>
          <a:prstGeom prst="rect">
            <a:avLst/>
          </a:prstGeom>
        </p:spPr>
        <p:txBody>
          <a:bodyPr lIns="0" tIns="0" rIns="0" bIns="0" rtlCol="0" anchor="t">
            <a:spAutoFit/>
          </a:bodyPr>
          <a:lstStyle/>
          <a:p>
            <a:pPr algn="ctr">
              <a:lnSpc>
                <a:spcPts val="2827"/>
              </a:lnSpc>
            </a:pPr>
            <a:endParaRPr dirty="0"/>
          </a:p>
        </p:txBody>
      </p:sp>
      <p:sp>
        <p:nvSpPr>
          <p:cNvPr id="84" name="TextBox 84"/>
          <p:cNvSpPr txBox="1"/>
          <p:nvPr/>
        </p:nvSpPr>
        <p:spPr>
          <a:xfrm>
            <a:off x="11466668" y="6157480"/>
            <a:ext cx="485399" cy="337572"/>
          </a:xfrm>
          <a:prstGeom prst="rect">
            <a:avLst/>
          </a:prstGeom>
        </p:spPr>
        <p:txBody>
          <a:bodyPr lIns="0" tIns="0" rIns="0" bIns="0" rtlCol="0" anchor="t">
            <a:spAutoFit/>
          </a:bodyPr>
          <a:lstStyle/>
          <a:p>
            <a:pPr algn="ctr">
              <a:lnSpc>
                <a:spcPts val="2827"/>
              </a:lnSpc>
            </a:pPr>
            <a:r>
              <a:rPr lang="en-US" sz="2019" dirty="0">
                <a:solidFill>
                  <a:srgbClr val="FFFFFF"/>
                </a:solidFill>
                <a:latin typeface="Montserrat Semi-Bold"/>
              </a:rPr>
              <a:t>09</a:t>
            </a:r>
          </a:p>
        </p:txBody>
      </p:sp>
      <p:sp>
        <p:nvSpPr>
          <p:cNvPr id="85" name="TextBox 85"/>
          <p:cNvSpPr txBox="1"/>
          <p:nvPr/>
        </p:nvSpPr>
        <p:spPr>
          <a:xfrm>
            <a:off x="14808769" y="1903547"/>
            <a:ext cx="485399" cy="337572"/>
          </a:xfrm>
          <a:prstGeom prst="rect">
            <a:avLst/>
          </a:prstGeom>
        </p:spPr>
        <p:txBody>
          <a:bodyPr lIns="0" tIns="0" rIns="0" bIns="0" rtlCol="0" anchor="t">
            <a:spAutoFit/>
          </a:bodyPr>
          <a:lstStyle/>
          <a:p>
            <a:pPr algn="ctr">
              <a:lnSpc>
                <a:spcPts val="2827"/>
              </a:lnSpc>
            </a:pPr>
            <a:r>
              <a:rPr lang="en-US" sz="2019" dirty="0">
                <a:solidFill>
                  <a:srgbClr val="FFFFFF"/>
                </a:solidFill>
                <a:latin typeface="Montserrat Semi-Bold"/>
              </a:rPr>
              <a:t>05</a:t>
            </a:r>
          </a:p>
        </p:txBody>
      </p:sp>
      <p:sp>
        <p:nvSpPr>
          <p:cNvPr id="86" name="TextBox 86"/>
          <p:cNvSpPr txBox="1"/>
          <p:nvPr/>
        </p:nvSpPr>
        <p:spPr>
          <a:xfrm>
            <a:off x="1275959" y="4102471"/>
            <a:ext cx="1999468" cy="681534"/>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Empowerment, Integration, Prevention and Efficiency.</a:t>
            </a:r>
          </a:p>
        </p:txBody>
      </p:sp>
      <p:sp>
        <p:nvSpPr>
          <p:cNvPr id="87" name="TextBox 87"/>
          <p:cNvSpPr txBox="1"/>
          <p:nvPr/>
        </p:nvSpPr>
        <p:spPr>
          <a:xfrm>
            <a:off x="8027234" y="8395362"/>
            <a:ext cx="1999468" cy="1138734"/>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Pay attention to collaborative leadership  and building the capability and capacity for the work.</a:t>
            </a:r>
          </a:p>
        </p:txBody>
      </p:sp>
      <p:sp>
        <p:nvSpPr>
          <p:cNvPr id="88" name="TextBox 88"/>
          <p:cNvSpPr txBox="1"/>
          <p:nvPr/>
        </p:nvSpPr>
        <p:spPr>
          <a:xfrm>
            <a:off x="4661063" y="4233192"/>
            <a:ext cx="1999468" cy="681534"/>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Continuing pressures facing the Scottish budget.</a:t>
            </a:r>
          </a:p>
        </p:txBody>
      </p:sp>
      <p:sp>
        <p:nvSpPr>
          <p:cNvPr id="89" name="TextBox 89"/>
          <p:cNvSpPr txBox="1"/>
          <p:nvPr/>
        </p:nvSpPr>
        <p:spPr>
          <a:xfrm>
            <a:off x="1285600" y="8372600"/>
            <a:ext cx="1999468" cy="1368260"/>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Factors leading to poor health such as ACEs, poverty, social exclusion, addiction increase the likelihood of crime.</a:t>
            </a:r>
          </a:p>
        </p:txBody>
      </p:sp>
      <p:sp>
        <p:nvSpPr>
          <p:cNvPr id="90" name="TextBox 90"/>
          <p:cNvSpPr txBox="1"/>
          <p:nvPr/>
        </p:nvSpPr>
        <p:spPr>
          <a:xfrm>
            <a:off x="1383456" y="3258315"/>
            <a:ext cx="1870479"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Christie Commission</a:t>
            </a:r>
          </a:p>
        </p:txBody>
      </p:sp>
      <p:sp>
        <p:nvSpPr>
          <p:cNvPr id="91" name="TextBox 91"/>
          <p:cNvSpPr txBox="1"/>
          <p:nvPr/>
        </p:nvSpPr>
        <p:spPr>
          <a:xfrm>
            <a:off x="4725558" y="3258315"/>
            <a:ext cx="1958645"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Resource Spending Review</a:t>
            </a:r>
          </a:p>
        </p:txBody>
      </p:sp>
      <p:sp>
        <p:nvSpPr>
          <p:cNvPr id="92" name="TextBox 92"/>
          <p:cNvSpPr txBox="1"/>
          <p:nvPr/>
        </p:nvSpPr>
        <p:spPr>
          <a:xfrm>
            <a:off x="1366964" y="7413877"/>
            <a:ext cx="1870479"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 Health and Justice Links</a:t>
            </a:r>
          </a:p>
        </p:txBody>
      </p:sp>
      <p:sp>
        <p:nvSpPr>
          <p:cNvPr id="93" name="TextBox 93"/>
          <p:cNvSpPr txBox="1"/>
          <p:nvPr/>
        </p:nvSpPr>
        <p:spPr>
          <a:xfrm>
            <a:off x="3425331" y="702327"/>
            <a:ext cx="10775033" cy="589905"/>
          </a:xfrm>
          <a:prstGeom prst="rect">
            <a:avLst/>
          </a:prstGeom>
        </p:spPr>
        <p:txBody>
          <a:bodyPr lIns="0" tIns="0" rIns="0" bIns="0" rtlCol="0" anchor="t">
            <a:spAutoFit/>
          </a:bodyPr>
          <a:lstStyle/>
          <a:p>
            <a:pPr algn="ctr">
              <a:lnSpc>
                <a:spcPts val="4620"/>
              </a:lnSpc>
            </a:pPr>
            <a:r>
              <a:rPr lang="en-US" sz="4400" spc="41" dirty="0">
                <a:latin typeface="+mj-lt"/>
              </a:rPr>
              <a:t>The Scottish Prevention Hub - Why?</a:t>
            </a:r>
          </a:p>
        </p:txBody>
      </p:sp>
      <p:sp>
        <p:nvSpPr>
          <p:cNvPr id="94" name="TextBox 94"/>
          <p:cNvSpPr txBox="1"/>
          <p:nvPr/>
        </p:nvSpPr>
        <p:spPr>
          <a:xfrm>
            <a:off x="8067659" y="3258315"/>
            <a:ext cx="1870479"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Fragmented System</a:t>
            </a:r>
          </a:p>
        </p:txBody>
      </p:sp>
      <p:sp>
        <p:nvSpPr>
          <p:cNvPr id="95" name="TextBox 95"/>
          <p:cNvSpPr txBox="1"/>
          <p:nvPr/>
        </p:nvSpPr>
        <p:spPr>
          <a:xfrm>
            <a:off x="4813724" y="7503768"/>
            <a:ext cx="1870479"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Benefit of Public Health Approach</a:t>
            </a:r>
          </a:p>
        </p:txBody>
      </p:sp>
      <p:sp>
        <p:nvSpPr>
          <p:cNvPr id="96" name="TextBox 96"/>
          <p:cNvSpPr txBox="1"/>
          <p:nvPr/>
        </p:nvSpPr>
        <p:spPr>
          <a:xfrm>
            <a:off x="11332535" y="3258315"/>
            <a:ext cx="2034735"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Bold"/>
              </a:rPr>
              <a:t>Widening Inequalities</a:t>
            </a:r>
          </a:p>
        </p:txBody>
      </p:sp>
      <p:sp>
        <p:nvSpPr>
          <p:cNvPr id="97" name="TextBox 97"/>
          <p:cNvSpPr txBox="1"/>
          <p:nvPr/>
        </p:nvSpPr>
        <p:spPr>
          <a:xfrm>
            <a:off x="11358278" y="7408518"/>
            <a:ext cx="2034735" cy="73342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Convene Wider Partner Involvement</a:t>
            </a:r>
          </a:p>
        </p:txBody>
      </p:sp>
      <p:sp>
        <p:nvSpPr>
          <p:cNvPr id="98" name="TextBox 98"/>
          <p:cNvSpPr txBox="1"/>
          <p:nvPr/>
        </p:nvSpPr>
        <p:spPr>
          <a:xfrm>
            <a:off x="14574483" y="3258315"/>
            <a:ext cx="2225235"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Public Service Sustainability</a:t>
            </a:r>
          </a:p>
        </p:txBody>
      </p:sp>
      <p:sp>
        <p:nvSpPr>
          <p:cNvPr id="99" name="TextBox 99"/>
          <p:cNvSpPr txBox="1"/>
          <p:nvPr/>
        </p:nvSpPr>
        <p:spPr>
          <a:xfrm>
            <a:off x="14751862" y="7532343"/>
            <a:ext cx="1870479"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Address Data Sharing Barriers</a:t>
            </a:r>
          </a:p>
        </p:txBody>
      </p:sp>
      <p:sp>
        <p:nvSpPr>
          <p:cNvPr id="100" name="TextBox 100"/>
          <p:cNvSpPr txBox="1"/>
          <p:nvPr/>
        </p:nvSpPr>
        <p:spPr>
          <a:xfrm>
            <a:off x="8003164" y="4137942"/>
            <a:ext cx="1999468" cy="910134"/>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Need to collaborate, coordinate and connect local and national responses. </a:t>
            </a:r>
          </a:p>
        </p:txBody>
      </p:sp>
      <p:sp>
        <p:nvSpPr>
          <p:cNvPr id="101" name="TextBox 101"/>
          <p:cNvSpPr txBox="1"/>
          <p:nvPr/>
        </p:nvSpPr>
        <p:spPr>
          <a:xfrm>
            <a:off x="4618060" y="8372600"/>
            <a:ext cx="1999468" cy="1138734"/>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  Active commitment to prevention and the evidence, evaluation and assessment of its impact.</a:t>
            </a:r>
          </a:p>
        </p:txBody>
      </p:sp>
      <p:sp>
        <p:nvSpPr>
          <p:cNvPr id="102" name="TextBox 102"/>
          <p:cNvSpPr txBox="1"/>
          <p:nvPr/>
        </p:nvSpPr>
        <p:spPr>
          <a:xfrm>
            <a:off x="11340644" y="4038039"/>
            <a:ext cx="2126912" cy="1209495"/>
          </a:xfrm>
          <a:prstGeom prst="rect">
            <a:avLst/>
          </a:prstGeom>
        </p:spPr>
        <p:txBody>
          <a:bodyPr lIns="0" tIns="0" rIns="0" bIns="0" rtlCol="0" anchor="t">
            <a:spAutoFit/>
          </a:bodyPr>
          <a:lstStyle/>
          <a:p>
            <a:pPr algn="ctr">
              <a:lnSpc>
                <a:spcPts val="1925"/>
              </a:lnSpc>
            </a:pPr>
            <a:r>
              <a:rPr lang="en-US" sz="1375" dirty="0">
                <a:solidFill>
                  <a:srgbClr val="FFFFFF"/>
                </a:solidFill>
                <a:latin typeface="Montserrat"/>
              </a:rPr>
              <a:t>Scotland's health is worsening. Change is possible through investment in primary prevention.</a:t>
            </a:r>
          </a:p>
        </p:txBody>
      </p:sp>
      <p:sp>
        <p:nvSpPr>
          <p:cNvPr id="103" name="TextBox 103"/>
          <p:cNvSpPr txBox="1"/>
          <p:nvPr/>
        </p:nvSpPr>
        <p:spPr>
          <a:xfrm>
            <a:off x="11358278" y="8395362"/>
            <a:ext cx="1999468" cy="1138734"/>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Single organisations do not have all the answers, generational harm cannot be undone easily.</a:t>
            </a:r>
          </a:p>
        </p:txBody>
      </p:sp>
      <p:sp>
        <p:nvSpPr>
          <p:cNvPr id="104" name="TextBox 104"/>
          <p:cNvSpPr txBox="1"/>
          <p:nvPr/>
        </p:nvSpPr>
        <p:spPr>
          <a:xfrm>
            <a:off x="14678124" y="4233192"/>
            <a:ext cx="1999468" cy="1138734"/>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Increasing demand, low morale, scrutiny, digital and tech advances and tightening public sector finances.</a:t>
            </a:r>
          </a:p>
        </p:txBody>
      </p:sp>
      <p:sp>
        <p:nvSpPr>
          <p:cNvPr id="105" name="TextBox 105"/>
          <p:cNvSpPr txBox="1"/>
          <p:nvPr/>
        </p:nvSpPr>
        <p:spPr>
          <a:xfrm>
            <a:off x="14701795" y="8372600"/>
            <a:ext cx="1999468" cy="1138734"/>
          </a:xfrm>
          <a:prstGeom prst="rect">
            <a:avLst/>
          </a:prstGeom>
        </p:spPr>
        <p:txBody>
          <a:bodyPr lIns="0" tIns="0" rIns="0" bIns="0" rtlCol="0" anchor="t">
            <a:spAutoFit/>
          </a:bodyPr>
          <a:lstStyle/>
          <a:p>
            <a:pPr algn="ctr">
              <a:lnSpc>
                <a:spcPts val="1810"/>
              </a:lnSpc>
            </a:pPr>
            <a:r>
              <a:rPr lang="en-US" sz="1292" dirty="0">
                <a:solidFill>
                  <a:srgbClr val="FFFFFF"/>
                </a:solidFill>
                <a:latin typeface="Montserrat"/>
              </a:rPr>
              <a:t>Difficulties around data-sharing present significant barriers to delivering more joined-up services to citizens.</a:t>
            </a:r>
          </a:p>
        </p:txBody>
      </p:sp>
      <p:sp>
        <p:nvSpPr>
          <p:cNvPr id="106" name="TextBox 106"/>
          <p:cNvSpPr txBox="1"/>
          <p:nvPr/>
        </p:nvSpPr>
        <p:spPr>
          <a:xfrm>
            <a:off x="8046284" y="7527766"/>
            <a:ext cx="1870479" cy="485775"/>
          </a:xfrm>
          <a:prstGeom prst="rect">
            <a:avLst/>
          </a:prstGeom>
        </p:spPr>
        <p:txBody>
          <a:bodyPr lIns="0" tIns="0" rIns="0" bIns="0" rtlCol="0" anchor="t">
            <a:spAutoFit/>
          </a:bodyPr>
          <a:lstStyle/>
          <a:p>
            <a:pPr algn="ctr">
              <a:lnSpc>
                <a:spcPts val="1993"/>
              </a:lnSpc>
            </a:pPr>
            <a:r>
              <a:rPr lang="en-US" sz="1661" dirty="0">
                <a:solidFill>
                  <a:srgbClr val="231F20"/>
                </a:solidFill>
                <a:latin typeface="Montserrat Semi-Bold"/>
              </a:rPr>
              <a:t>Complexity of Collaboration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44599" y="-1301133"/>
            <a:ext cx="13654553" cy="14603800"/>
            <a:chOff x="0" y="0"/>
            <a:chExt cx="18206071" cy="19471733"/>
          </a:xfrm>
        </p:grpSpPr>
        <p:sp>
          <p:nvSpPr>
            <p:cNvPr id="3" name="Freeform 3"/>
            <p:cNvSpPr/>
            <p:nvPr/>
          </p:nvSpPr>
          <p:spPr>
            <a:xfrm>
              <a:off x="0" y="0"/>
              <a:ext cx="18206086" cy="19471767"/>
            </a:xfrm>
            <a:custGeom>
              <a:avLst/>
              <a:gdLst/>
              <a:ahLst/>
              <a:cxnLst/>
              <a:rect l="l" t="t" r="r" b="b"/>
              <a:pathLst>
                <a:path w="18206086" h="19471767">
                  <a:moveTo>
                    <a:pt x="0" y="0"/>
                  </a:moveTo>
                  <a:lnTo>
                    <a:pt x="18206086" y="0"/>
                  </a:lnTo>
                  <a:lnTo>
                    <a:pt x="18206086" y="19471767"/>
                  </a:lnTo>
                  <a:lnTo>
                    <a:pt x="0" y="19471767"/>
                  </a:lnTo>
                  <a:lnTo>
                    <a:pt x="0" y="0"/>
                  </a:lnTo>
                  <a:close/>
                </a:path>
              </a:pathLst>
            </a:custGeom>
            <a:blipFill>
              <a:blip r:embed="rId3"/>
              <a:stretch>
                <a:fillRect t="-107" b="-107"/>
              </a:stretch>
            </a:blipFill>
          </p:spPr>
          <p:txBody>
            <a:bodyPr/>
            <a:lstStyle/>
            <a:p>
              <a:endParaRPr lang="en-GB" dirty="0"/>
            </a:p>
          </p:txBody>
        </p:sp>
      </p:grpSp>
      <p:sp>
        <p:nvSpPr>
          <p:cNvPr id="4" name="Freeform 4"/>
          <p:cNvSpPr/>
          <p:nvPr/>
        </p:nvSpPr>
        <p:spPr>
          <a:xfrm>
            <a:off x="616704" y="2469449"/>
            <a:ext cx="2537035" cy="3943856"/>
          </a:xfrm>
          <a:custGeom>
            <a:avLst/>
            <a:gdLst/>
            <a:ahLst/>
            <a:cxnLst/>
            <a:rect l="l" t="t" r="r" b="b"/>
            <a:pathLst>
              <a:path w="2537035" h="3943856">
                <a:moveTo>
                  <a:pt x="0" y="0"/>
                </a:moveTo>
                <a:lnTo>
                  <a:pt x="2537035" y="0"/>
                </a:lnTo>
                <a:lnTo>
                  <a:pt x="2537035" y="3943856"/>
                </a:lnTo>
                <a:lnTo>
                  <a:pt x="0" y="3943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3649365" y="2539572"/>
            <a:ext cx="2537035" cy="3943856"/>
          </a:xfrm>
          <a:custGeom>
            <a:avLst/>
            <a:gdLst/>
            <a:ahLst/>
            <a:cxnLst/>
            <a:rect l="l" t="t" r="r" b="b"/>
            <a:pathLst>
              <a:path w="2537035" h="3943856">
                <a:moveTo>
                  <a:pt x="0" y="0"/>
                </a:moveTo>
                <a:lnTo>
                  <a:pt x="2537035" y="0"/>
                </a:lnTo>
                <a:lnTo>
                  <a:pt x="2537035" y="3943856"/>
                </a:lnTo>
                <a:lnTo>
                  <a:pt x="0" y="39438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6486236" y="2520522"/>
            <a:ext cx="2537035" cy="3943856"/>
          </a:xfrm>
          <a:custGeom>
            <a:avLst/>
            <a:gdLst/>
            <a:ahLst/>
            <a:cxnLst/>
            <a:rect l="l" t="t" r="r" b="b"/>
            <a:pathLst>
              <a:path w="2537035" h="3943856">
                <a:moveTo>
                  <a:pt x="0" y="0"/>
                </a:moveTo>
                <a:lnTo>
                  <a:pt x="2537035" y="0"/>
                </a:lnTo>
                <a:lnTo>
                  <a:pt x="2537035" y="3943856"/>
                </a:lnTo>
                <a:lnTo>
                  <a:pt x="0" y="39438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a:off x="9219898" y="2501472"/>
            <a:ext cx="2537035" cy="3943856"/>
          </a:xfrm>
          <a:custGeom>
            <a:avLst/>
            <a:gdLst/>
            <a:ahLst/>
            <a:cxnLst/>
            <a:rect l="l" t="t" r="r" b="b"/>
            <a:pathLst>
              <a:path w="2537035" h="3943856">
                <a:moveTo>
                  <a:pt x="0" y="0"/>
                </a:moveTo>
                <a:lnTo>
                  <a:pt x="2537035" y="0"/>
                </a:lnTo>
                <a:lnTo>
                  <a:pt x="2537035" y="3943856"/>
                </a:lnTo>
                <a:lnTo>
                  <a:pt x="0" y="39438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11918858" y="2539572"/>
            <a:ext cx="2537035" cy="3943856"/>
          </a:xfrm>
          <a:custGeom>
            <a:avLst/>
            <a:gdLst/>
            <a:ahLst/>
            <a:cxnLst/>
            <a:rect l="l" t="t" r="r" b="b"/>
            <a:pathLst>
              <a:path w="2537035" h="3943856">
                <a:moveTo>
                  <a:pt x="0" y="0"/>
                </a:moveTo>
                <a:lnTo>
                  <a:pt x="2537035" y="0"/>
                </a:lnTo>
                <a:lnTo>
                  <a:pt x="2537035" y="3943856"/>
                </a:lnTo>
                <a:lnTo>
                  <a:pt x="0" y="39438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a:off x="4623475" y="6413305"/>
            <a:ext cx="588816" cy="515214"/>
          </a:xfrm>
          <a:custGeom>
            <a:avLst/>
            <a:gdLst/>
            <a:ahLst/>
            <a:cxnLst/>
            <a:rect l="l" t="t" r="r" b="b"/>
            <a:pathLst>
              <a:path w="588816" h="515214">
                <a:moveTo>
                  <a:pt x="0" y="0"/>
                </a:moveTo>
                <a:lnTo>
                  <a:pt x="588816" y="0"/>
                </a:lnTo>
                <a:lnTo>
                  <a:pt x="588816" y="515214"/>
                </a:lnTo>
                <a:lnTo>
                  <a:pt x="0" y="51521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0" name="Freeform 10"/>
          <p:cNvSpPr/>
          <p:nvPr/>
        </p:nvSpPr>
        <p:spPr>
          <a:xfrm>
            <a:off x="7460345" y="6413305"/>
            <a:ext cx="588816" cy="462550"/>
          </a:xfrm>
          <a:custGeom>
            <a:avLst/>
            <a:gdLst/>
            <a:ahLst/>
            <a:cxnLst/>
            <a:rect l="l" t="t" r="r" b="b"/>
            <a:pathLst>
              <a:path w="588816" h="462550">
                <a:moveTo>
                  <a:pt x="0" y="0"/>
                </a:moveTo>
                <a:lnTo>
                  <a:pt x="588816" y="0"/>
                </a:lnTo>
                <a:lnTo>
                  <a:pt x="588816" y="462550"/>
                </a:lnTo>
                <a:lnTo>
                  <a:pt x="0" y="46255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1" name="Freeform 11"/>
          <p:cNvSpPr/>
          <p:nvPr/>
        </p:nvSpPr>
        <p:spPr>
          <a:xfrm>
            <a:off x="10176656" y="6413305"/>
            <a:ext cx="588816" cy="515214"/>
          </a:xfrm>
          <a:custGeom>
            <a:avLst/>
            <a:gdLst/>
            <a:ahLst/>
            <a:cxnLst/>
            <a:rect l="l" t="t" r="r" b="b"/>
            <a:pathLst>
              <a:path w="588816" h="515214">
                <a:moveTo>
                  <a:pt x="0" y="0"/>
                </a:moveTo>
                <a:lnTo>
                  <a:pt x="588816" y="0"/>
                </a:lnTo>
                <a:lnTo>
                  <a:pt x="588816" y="515214"/>
                </a:lnTo>
                <a:lnTo>
                  <a:pt x="0" y="51521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2" name="Freeform 12"/>
          <p:cNvSpPr/>
          <p:nvPr/>
        </p:nvSpPr>
        <p:spPr>
          <a:xfrm>
            <a:off x="12854802" y="6445328"/>
            <a:ext cx="588816" cy="515214"/>
          </a:xfrm>
          <a:custGeom>
            <a:avLst/>
            <a:gdLst/>
            <a:ahLst/>
            <a:cxnLst/>
            <a:rect l="l" t="t" r="r" b="b"/>
            <a:pathLst>
              <a:path w="588816" h="515214">
                <a:moveTo>
                  <a:pt x="0" y="0"/>
                </a:moveTo>
                <a:lnTo>
                  <a:pt x="588816" y="0"/>
                </a:lnTo>
                <a:lnTo>
                  <a:pt x="588816" y="515214"/>
                </a:lnTo>
                <a:lnTo>
                  <a:pt x="0" y="51521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3" name="Freeform 13"/>
          <p:cNvSpPr/>
          <p:nvPr/>
        </p:nvSpPr>
        <p:spPr>
          <a:xfrm>
            <a:off x="616704" y="8677013"/>
            <a:ext cx="2944927" cy="334049"/>
          </a:xfrm>
          <a:custGeom>
            <a:avLst/>
            <a:gdLst/>
            <a:ahLst/>
            <a:cxnLst/>
            <a:rect l="l" t="t" r="r" b="b"/>
            <a:pathLst>
              <a:path w="2944927" h="334049">
                <a:moveTo>
                  <a:pt x="0" y="0"/>
                </a:moveTo>
                <a:lnTo>
                  <a:pt x="2944927" y="0"/>
                </a:lnTo>
                <a:lnTo>
                  <a:pt x="2944927" y="334049"/>
                </a:lnTo>
                <a:lnTo>
                  <a:pt x="0" y="33404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14" name="Freeform 14"/>
          <p:cNvSpPr/>
          <p:nvPr/>
        </p:nvSpPr>
        <p:spPr>
          <a:xfrm>
            <a:off x="1756480" y="8583741"/>
            <a:ext cx="701418" cy="701418"/>
          </a:xfrm>
          <a:custGeom>
            <a:avLst/>
            <a:gdLst/>
            <a:ahLst/>
            <a:cxnLst/>
            <a:rect l="l" t="t" r="r" b="b"/>
            <a:pathLst>
              <a:path w="701418" h="701418">
                <a:moveTo>
                  <a:pt x="0" y="0"/>
                </a:moveTo>
                <a:lnTo>
                  <a:pt x="701418" y="0"/>
                </a:lnTo>
                <a:lnTo>
                  <a:pt x="701418" y="701418"/>
                </a:lnTo>
                <a:lnTo>
                  <a:pt x="0" y="70141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15" name="Freeform 15"/>
          <p:cNvSpPr/>
          <p:nvPr/>
        </p:nvSpPr>
        <p:spPr>
          <a:xfrm>
            <a:off x="3561631" y="8677013"/>
            <a:ext cx="2944927" cy="334049"/>
          </a:xfrm>
          <a:custGeom>
            <a:avLst/>
            <a:gdLst/>
            <a:ahLst/>
            <a:cxnLst/>
            <a:rect l="l" t="t" r="r" b="b"/>
            <a:pathLst>
              <a:path w="2944927" h="334049">
                <a:moveTo>
                  <a:pt x="0" y="0"/>
                </a:moveTo>
                <a:lnTo>
                  <a:pt x="2944927" y="0"/>
                </a:lnTo>
                <a:lnTo>
                  <a:pt x="2944927" y="334049"/>
                </a:lnTo>
                <a:lnTo>
                  <a:pt x="0" y="33404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a:p>
        </p:txBody>
      </p:sp>
      <p:sp>
        <p:nvSpPr>
          <p:cNvPr id="16" name="Freeform 16"/>
          <p:cNvSpPr/>
          <p:nvPr/>
        </p:nvSpPr>
        <p:spPr>
          <a:xfrm>
            <a:off x="4678306" y="8583741"/>
            <a:ext cx="701418" cy="701418"/>
          </a:xfrm>
          <a:custGeom>
            <a:avLst/>
            <a:gdLst/>
            <a:ahLst/>
            <a:cxnLst/>
            <a:rect l="l" t="t" r="r" b="b"/>
            <a:pathLst>
              <a:path w="701418" h="701418">
                <a:moveTo>
                  <a:pt x="0" y="0"/>
                </a:moveTo>
                <a:lnTo>
                  <a:pt x="701418" y="0"/>
                </a:lnTo>
                <a:lnTo>
                  <a:pt x="701418" y="701418"/>
                </a:lnTo>
                <a:lnTo>
                  <a:pt x="0" y="701418"/>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GB"/>
          </a:p>
        </p:txBody>
      </p:sp>
      <p:sp>
        <p:nvSpPr>
          <p:cNvPr id="17" name="Freeform 17"/>
          <p:cNvSpPr/>
          <p:nvPr/>
        </p:nvSpPr>
        <p:spPr>
          <a:xfrm>
            <a:off x="6506557" y="8677013"/>
            <a:ext cx="2944927" cy="334049"/>
          </a:xfrm>
          <a:custGeom>
            <a:avLst/>
            <a:gdLst/>
            <a:ahLst/>
            <a:cxnLst/>
            <a:rect l="l" t="t" r="r" b="b"/>
            <a:pathLst>
              <a:path w="2944927" h="334049">
                <a:moveTo>
                  <a:pt x="0" y="0"/>
                </a:moveTo>
                <a:lnTo>
                  <a:pt x="2944927" y="0"/>
                </a:lnTo>
                <a:lnTo>
                  <a:pt x="2944927" y="334049"/>
                </a:lnTo>
                <a:lnTo>
                  <a:pt x="0" y="334049"/>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GB"/>
          </a:p>
        </p:txBody>
      </p:sp>
      <p:sp>
        <p:nvSpPr>
          <p:cNvPr id="18" name="Freeform 18"/>
          <p:cNvSpPr/>
          <p:nvPr/>
        </p:nvSpPr>
        <p:spPr>
          <a:xfrm>
            <a:off x="9451484" y="8677013"/>
            <a:ext cx="2944927" cy="334049"/>
          </a:xfrm>
          <a:custGeom>
            <a:avLst/>
            <a:gdLst/>
            <a:ahLst/>
            <a:cxnLst/>
            <a:rect l="l" t="t" r="r" b="b"/>
            <a:pathLst>
              <a:path w="2944927" h="334049">
                <a:moveTo>
                  <a:pt x="0" y="0"/>
                </a:moveTo>
                <a:lnTo>
                  <a:pt x="2944927" y="0"/>
                </a:lnTo>
                <a:lnTo>
                  <a:pt x="2944927" y="334049"/>
                </a:lnTo>
                <a:lnTo>
                  <a:pt x="0" y="33404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GB"/>
          </a:p>
        </p:txBody>
      </p:sp>
      <p:sp>
        <p:nvSpPr>
          <p:cNvPr id="19" name="Freeform 19"/>
          <p:cNvSpPr/>
          <p:nvPr/>
        </p:nvSpPr>
        <p:spPr>
          <a:xfrm>
            <a:off x="11272564" y="8677013"/>
            <a:ext cx="2944927" cy="334049"/>
          </a:xfrm>
          <a:custGeom>
            <a:avLst/>
            <a:gdLst/>
            <a:ahLst/>
            <a:cxnLst/>
            <a:rect l="l" t="t" r="r" b="b"/>
            <a:pathLst>
              <a:path w="2944927" h="334049">
                <a:moveTo>
                  <a:pt x="0" y="0"/>
                </a:moveTo>
                <a:lnTo>
                  <a:pt x="2944927" y="0"/>
                </a:lnTo>
                <a:lnTo>
                  <a:pt x="2944927" y="334049"/>
                </a:lnTo>
                <a:lnTo>
                  <a:pt x="0" y="33404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GB"/>
          </a:p>
        </p:txBody>
      </p:sp>
      <p:sp>
        <p:nvSpPr>
          <p:cNvPr id="20" name="Freeform 20"/>
          <p:cNvSpPr/>
          <p:nvPr/>
        </p:nvSpPr>
        <p:spPr>
          <a:xfrm>
            <a:off x="7600131" y="8583741"/>
            <a:ext cx="701418" cy="701418"/>
          </a:xfrm>
          <a:custGeom>
            <a:avLst/>
            <a:gdLst/>
            <a:ahLst/>
            <a:cxnLst/>
            <a:rect l="l" t="t" r="r" b="b"/>
            <a:pathLst>
              <a:path w="701418" h="701418">
                <a:moveTo>
                  <a:pt x="0" y="0"/>
                </a:moveTo>
                <a:lnTo>
                  <a:pt x="701418" y="0"/>
                </a:lnTo>
                <a:lnTo>
                  <a:pt x="701418" y="701418"/>
                </a:lnTo>
                <a:lnTo>
                  <a:pt x="0" y="701418"/>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GB"/>
          </a:p>
        </p:txBody>
      </p:sp>
      <p:sp>
        <p:nvSpPr>
          <p:cNvPr id="21" name="Freeform 21"/>
          <p:cNvSpPr/>
          <p:nvPr/>
        </p:nvSpPr>
        <p:spPr>
          <a:xfrm>
            <a:off x="10521956" y="8583741"/>
            <a:ext cx="701418" cy="701418"/>
          </a:xfrm>
          <a:custGeom>
            <a:avLst/>
            <a:gdLst/>
            <a:ahLst/>
            <a:cxnLst/>
            <a:rect l="l" t="t" r="r" b="b"/>
            <a:pathLst>
              <a:path w="701418" h="701418">
                <a:moveTo>
                  <a:pt x="0" y="0"/>
                </a:moveTo>
                <a:lnTo>
                  <a:pt x="701418" y="0"/>
                </a:lnTo>
                <a:lnTo>
                  <a:pt x="701418" y="701418"/>
                </a:lnTo>
                <a:lnTo>
                  <a:pt x="0" y="701418"/>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GB"/>
          </a:p>
        </p:txBody>
      </p:sp>
      <p:sp>
        <p:nvSpPr>
          <p:cNvPr id="22" name="Freeform 22"/>
          <p:cNvSpPr/>
          <p:nvPr/>
        </p:nvSpPr>
        <p:spPr>
          <a:xfrm>
            <a:off x="12933553" y="8583741"/>
            <a:ext cx="701418" cy="701418"/>
          </a:xfrm>
          <a:custGeom>
            <a:avLst/>
            <a:gdLst/>
            <a:ahLst/>
            <a:cxnLst/>
            <a:rect l="l" t="t" r="r" b="b"/>
            <a:pathLst>
              <a:path w="701418" h="701418">
                <a:moveTo>
                  <a:pt x="0" y="0"/>
                </a:moveTo>
                <a:lnTo>
                  <a:pt x="701418" y="0"/>
                </a:lnTo>
                <a:lnTo>
                  <a:pt x="701418" y="701418"/>
                </a:lnTo>
                <a:lnTo>
                  <a:pt x="0" y="701418"/>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GB"/>
          </a:p>
        </p:txBody>
      </p:sp>
      <p:sp>
        <p:nvSpPr>
          <p:cNvPr id="23" name="TextBox 23"/>
          <p:cNvSpPr txBox="1"/>
          <p:nvPr/>
        </p:nvSpPr>
        <p:spPr>
          <a:xfrm>
            <a:off x="1972137" y="8620748"/>
            <a:ext cx="270104" cy="513104"/>
          </a:xfrm>
          <a:prstGeom prst="rect">
            <a:avLst/>
          </a:prstGeom>
        </p:spPr>
        <p:txBody>
          <a:bodyPr lIns="0" tIns="0" rIns="0" bIns="0" rtlCol="0" anchor="t">
            <a:spAutoFit/>
          </a:bodyPr>
          <a:lstStyle/>
          <a:p>
            <a:pPr algn="ctr">
              <a:lnSpc>
                <a:spcPts val="3742"/>
              </a:lnSpc>
            </a:pPr>
            <a:r>
              <a:rPr lang="en-US" sz="2674">
                <a:solidFill>
                  <a:srgbClr val="FFFFFF"/>
                </a:solidFill>
                <a:latin typeface="Canva Sans Bold"/>
              </a:rPr>
              <a:t>1</a:t>
            </a:r>
          </a:p>
        </p:txBody>
      </p:sp>
      <p:sp>
        <p:nvSpPr>
          <p:cNvPr id="24" name="TextBox 24"/>
          <p:cNvSpPr txBox="1"/>
          <p:nvPr/>
        </p:nvSpPr>
        <p:spPr>
          <a:xfrm>
            <a:off x="4899042" y="8620748"/>
            <a:ext cx="270104" cy="513104"/>
          </a:xfrm>
          <a:prstGeom prst="rect">
            <a:avLst/>
          </a:prstGeom>
        </p:spPr>
        <p:txBody>
          <a:bodyPr lIns="0" tIns="0" rIns="0" bIns="0" rtlCol="0" anchor="t">
            <a:spAutoFit/>
          </a:bodyPr>
          <a:lstStyle/>
          <a:p>
            <a:pPr algn="ctr">
              <a:lnSpc>
                <a:spcPts val="3742"/>
              </a:lnSpc>
            </a:pPr>
            <a:r>
              <a:rPr lang="en-US" sz="2674">
                <a:solidFill>
                  <a:srgbClr val="FFFFFF"/>
                </a:solidFill>
                <a:latin typeface="Canva Sans Bold"/>
              </a:rPr>
              <a:t>2</a:t>
            </a:r>
          </a:p>
        </p:txBody>
      </p:sp>
      <p:sp>
        <p:nvSpPr>
          <p:cNvPr id="25" name="TextBox 25"/>
          <p:cNvSpPr txBox="1"/>
          <p:nvPr/>
        </p:nvSpPr>
        <p:spPr>
          <a:xfrm>
            <a:off x="7825947" y="8620748"/>
            <a:ext cx="270104" cy="513104"/>
          </a:xfrm>
          <a:prstGeom prst="rect">
            <a:avLst/>
          </a:prstGeom>
        </p:spPr>
        <p:txBody>
          <a:bodyPr lIns="0" tIns="0" rIns="0" bIns="0" rtlCol="0" anchor="t">
            <a:spAutoFit/>
          </a:bodyPr>
          <a:lstStyle/>
          <a:p>
            <a:pPr algn="ctr">
              <a:lnSpc>
                <a:spcPts val="3742"/>
              </a:lnSpc>
            </a:pPr>
            <a:r>
              <a:rPr lang="en-US" sz="2674">
                <a:solidFill>
                  <a:srgbClr val="FFFFFF"/>
                </a:solidFill>
                <a:latin typeface="Canva Sans Bold"/>
              </a:rPr>
              <a:t>3</a:t>
            </a:r>
          </a:p>
        </p:txBody>
      </p:sp>
      <p:sp>
        <p:nvSpPr>
          <p:cNvPr id="26" name="TextBox 26"/>
          <p:cNvSpPr txBox="1"/>
          <p:nvPr/>
        </p:nvSpPr>
        <p:spPr>
          <a:xfrm>
            <a:off x="10737613" y="8620748"/>
            <a:ext cx="270104" cy="513104"/>
          </a:xfrm>
          <a:prstGeom prst="rect">
            <a:avLst/>
          </a:prstGeom>
        </p:spPr>
        <p:txBody>
          <a:bodyPr lIns="0" tIns="0" rIns="0" bIns="0" rtlCol="0" anchor="t">
            <a:spAutoFit/>
          </a:bodyPr>
          <a:lstStyle/>
          <a:p>
            <a:pPr algn="ctr">
              <a:lnSpc>
                <a:spcPts val="3742"/>
              </a:lnSpc>
            </a:pPr>
            <a:r>
              <a:rPr lang="en-US" sz="2674">
                <a:solidFill>
                  <a:srgbClr val="FFFFFF"/>
                </a:solidFill>
                <a:latin typeface="Canva Sans Bold"/>
              </a:rPr>
              <a:t>4</a:t>
            </a:r>
          </a:p>
        </p:txBody>
      </p:sp>
      <p:sp>
        <p:nvSpPr>
          <p:cNvPr id="27" name="TextBox 27"/>
          <p:cNvSpPr txBox="1"/>
          <p:nvPr/>
        </p:nvSpPr>
        <p:spPr>
          <a:xfrm>
            <a:off x="13149210" y="8623277"/>
            <a:ext cx="270104" cy="513104"/>
          </a:xfrm>
          <a:prstGeom prst="rect">
            <a:avLst/>
          </a:prstGeom>
        </p:spPr>
        <p:txBody>
          <a:bodyPr lIns="0" tIns="0" rIns="0" bIns="0" rtlCol="0" anchor="t">
            <a:spAutoFit/>
          </a:bodyPr>
          <a:lstStyle/>
          <a:p>
            <a:pPr algn="ctr">
              <a:lnSpc>
                <a:spcPts val="3742"/>
              </a:lnSpc>
            </a:pPr>
            <a:r>
              <a:rPr lang="en-US" sz="2674">
                <a:solidFill>
                  <a:srgbClr val="FFFFFF"/>
                </a:solidFill>
                <a:latin typeface="Canva Sans Bold"/>
              </a:rPr>
              <a:t>5</a:t>
            </a:r>
          </a:p>
        </p:txBody>
      </p:sp>
      <p:sp>
        <p:nvSpPr>
          <p:cNvPr id="28" name="TextBox 28"/>
          <p:cNvSpPr txBox="1"/>
          <p:nvPr/>
        </p:nvSpPr>
        <p:spPr>
          <a:xfrm>
            <a:off x="1014160" y="3976529"/>
            <a:ext cx="1911306" cy="801370"/>
          </a:xfrm>
          <a:prstGeom prst="rect">
            <a:avLst/>
          </a:prstGeom>
        </p:spPr>
        <p:txBody>
          <a:bodyPr lIns="0" tIns="0" rIns="0" bIns="0" rtlCol="0" anchor="t">
            <a:spAutoFit/>
          </a:bodyPr>
          <a:lstStyle/>
          <a:p>
            <a:pPr algn="ctr">
              <a:lnSpc>
                <a:spcPts val="3078"/>
              </a:lnSpc>
            </a:pPr>
            <a:r>
              <a:rPr lang="en-US" sz="2199">
                <a:solidFill>
                  <a:srgbClr val="000000"/>
                </a:solidFill>
                <a:latin typeface="Canva Sans Bold"/>
              </a:rPr>
              <a:t>Data Collaboration </a:t>
            </a:r>
          </a:p>
        </p:txBody>
      </p:sp>
      <p:sp>
        <p:nvSpPr>
          <p:cNvPr id="29" name="TextBox 29"/>
          <p:cNvSpPr txBox="1"/>
          <p:nvPr/>
        </p:nvSpPr>
        <p:spPr>
          <a:xfrm>
            <a:off x="3997662" y="4113880"/>
            <a:ext cx="2025226" cy="806580"/>
          </a:xfrm>
          <a:prstGeom prst="rect">
            <a:avLst/>
          </a:prstGeom>
        </p:spPr>
        <p:txBody>
          <a:bodyPr lIns="0" tIns="0" rIns="0" bIns="0" rtlCol="0" anchor="t">
            <a:spAutoFit/>
          </a:bodyPr>
          <a:lstStyle/>
          <a:p>
            <a:pPr algn="ctr">
              <a:lnSpc>
                <a:spcPts val="3078"/>
              </a:lnSpc>
            </a:pPr>
            <a:r>
              <a:rPr lang="en-US" sz="2199">
                <a:solidFill>
                  <a:srgbClr val="000000"/>
                </a:solidFill>
                <a:latin typeface="Canva Sans Bold"/>
              </a:rPr>
              <a:t>Research &amp; Evidence</a:t>
            </a:r>
          </a:p>
        </p:txBody>
      </p:sp>
      <p:sp>
        <p:nvSpPr>
          <p:cNvPr id="30" name="TextBox 30"/>
          <p:cNvSpPr txBox="1"/>
          <p:nvPr/>
        </p:nvSpPr>
        <p:spPr>
          <a:xfrm>
            <a:off x="12252233" y="4179920"/>
            <a:ext cx="1745475" cy="410845"/>
          </a:xfrm>
          <a:prstGeom prst="rect">
            <a:avLst/>
          </a:prstGeom>
        </p:spPr>
        <p:txBody>
          <a:bodyPr lIns="0" tIns="0" rIns="0" bIns="0" rtlCol="0" anchor="t">
            <a:spAutoFit/>
          </a:bodyPr>
          <a:lstStyle/>
          <a:p>
            <a:pPr algn="ctr">
              <a:lnSpc>
                <a:spcPts val="3078"/>
              </a:lnSpc>
            </a:pPr>
            <a:r>
              <a:rPr lang="en-US" sz="2199">
                <a:solidFill>
                  <a:srgbClr val="000000"/>
                </a:solidFill>
                <a:latin typeface="Canva Sans Bold"/>
              </a:rPr>
              <a:t>Learning </a:t>
            </a:r>
          </a:p>
        </p:txBody>
      </p:sp>
      <p:sp>
        <p:nvSpPr>
          <p:cNvPr id="32" name="TextBox 32"/>
          <p:cNvSpPr txBox="1"/>
          <p:nvPr/>
        </p:nvSpPr>
        <p:spPr>
          <a:xfrm>
            <a:off x="9562717" y="4113880"/>
            <a:ext cx="2025226" cy="801370"/>
          </a:xfrm>
          <a:prstGeom prst="rect">
            <a:avLst/>
          </a:prstGeom>
        </p:spPr>
        <p:txBody>
          <a:bodyPr lIns="0" tIns="0" rIns="0" bIns="0" rtlCol="0" anchor="t">
            <a:spAutoFit/>
          </a:bodyPr>
          <a:lstStyle/>
          <a:p>
            <a:pPr algn="ctr">
              <a:lnSpc>
                <a:spcPts val="3078"/>
              </a:lnSpc>
            </a:pPr>
            <a:r>
              <a:rPr lang="en-US" sz="2199">
                <a:solidFill>
                  <a:srgbClr val="000000"/>
                </a:solidFill>
                <a:latin typeface="Canva Sans Bold"/>
              </a:rPr>
              <a:t> Collaborative Leadership</a:t>
            </a:r>
          </a:p>
        </p:txBody>
      </p:sp>
      <p:sp>
        <p:nvSpPr>
          <p:cNvPr id="33" name="TextBox 33"/>
          <p:cNvSpPr txBox="1"/>
          <p:nvPr/>
        </p:nvSpPr>
        <p:spPr>
          <a:xfrm>
            <a:off x="6928382" y="4081858"/>
            <a:ext cx="1549535" cy="409035"/>
          </a:xfrm>
          <a:prstGeom prst="rect">
            <a:avLst/>
          </a:prstGeom>
        </p:spPr>
        <p:txBody>
          <a:bodyPr lIns="0" tIns="0" rIns="0" bIns="0" rtlCol="0" anchor="t">
            <a:spAutoFit/>
          </a:bodyPr>
          <a:lstStyle/>
          <a:p>
            <a:pPr algn="ctr">
              <a:lnSpc>
                <a:spcPts val="3078"/>
              </a:lnSpc>
            </a:pPr>
            <a:r>
              <a:rPr lang="en-US" sz="2199">
                <a:solidFill>
                  <a:srgbClr val="000000"/>
                </a:solidFill>
                <a:latin typeface="Canva Sans Bold"/>
              </a:rPr>
              <a:t>Insights</a:t>
            </a:r>
          </a:p>
        </p:txBody>
      </p:sp>
      <p:sp>
        <p:nvSpPr>
          <p:cNvPr id="34" name="TextBox 34"/>
          <p:cNvSpPr txBox="1"/>
          <p:nvPr/>
        </p:nvSpPr>
        <p:spPr>
          <a:xfrm>
            <a:off x="725081" y="7025794"/>
            <a:ext cx="2519071" cy="1547324"/>
          </a:xfrm>
          <a:prstGeom prst="rect">
            <a:avLst/>
          </a:prstGeom>
        </p:spPr>
        <p:txBody>
          <a:bodyPr lIns="0" tIns="0" rIns="0" bIns="0" rtlCol="0" anchor="t">
            <a:spAutoFit/>
          </a:bodyPr>
          <a:lstStyle/>
          <a:p>
            <a:pPr algn="ctr">
              <a:lnSpc>
                <a:spcPts val="2379"/>
              </a:lnSpc>
            </a:pPr>
            <a:r>
              <a:rPr lang="en-US" sz="1699" dirty="0">
                <a:solidFill>
                  <a:srgbClr val="000000"/>
                </a:solidFill>
                <a:latin typeface="Source Sans Pro Bold"/>
              </a:rPr>
              <a:t>Build a common data platform - real-time linked data to inform - operations, policy and research </a:t>
            </a:r>
          </a:p>
        </p:txBody>
      </p:sp>
      <p:sp>
        <p:nvSpPr>
          <p:cNvPr id="35" name="TextBox 35"/>
          <p:cNvSpPr txBox="1"/>
          <p:nvPr/>
        </p:nvSpPr>
        <p:spPr>
          <a:xfrm>
            <a:off x="3925590" y="7095704"/>
            <a:ext cx="2038977" cy="931771"/>
          </a:xfrm>
          <a:prstGeom prst="rect">
            <a:avLst/>
          </a:prstGeom>
        </p:spPr>
        <p:txBody>
          <a:bodyPr lIns="0" tIns="0" rIns="0" bIns="0" rtlCol="0" anchor="t">
            <a:spAutoFit/>
          </a:bodyPr>
          <a:lstStyle/>
          <a:p>
            <a:pPr algn="ctr">
              <a:lnSpc>
                <a:spcPts val="2379"/>
              </a:lnSpc>
            </a:pPr>
            <a:r>
              <a:rPr lang="en-US" sz="1699" dirty="0">
                <a:solidFill>
                  <a:srgbClr val="000000"/>
                </a:solidFill>
                <a:latin typeface="Source Sans Pro Bold"/>
              </a:rPr>
              <a:t>Enable Challenge led co-designed research + what works</a:t>
            </a:r>
          </a:p>
        </p:txBody>
      </p:sp>
      <p:sp>
        <p:nvSpPr>
          <p:cNvPr id="36" name="TextBox 36"/>
          <p:cNvSpPr txBox="1"/>
          <p:nvPr/>
        </p:nvSpPr>
        <p:spPr>
          <a:xfrm>
            <a:off x="6660809" y="7146394"/>
            <a:ext cx="2231891" cy="899795"/>
          </a:xfrm>
          <a:prstGeom prst="rect">
            <a:avLst/>
          </a:prstGeom>
        </p:spPr>
        <p:txBody>
          <a:bodyPr lIns="0" tIns="0" rIns="0" bIns="0" rtlCol="0" anchor="t">
            <a:spAutoFit/>
          </a:bodyPr>
          <a:lstStyle/>
          <a:p>
            <a:pPr algn="ctr">
              <a:lnSpc>
                <a:spcPts val="2379"/>
              </a:lnSpc>
            </a:pPr>
            <a:r>
              <a:rPr lang="en-US" sz="1699" dirty="0">
                <a:solidFill>
                  <a:srgbClr val="000000"/>
                </a:solidFill>
                <a:latin typeface="Source Sans Pro Bold"/>
              </a:rPr>
              <a:t>Capture and </a:t>
            </a:r>
            <a:r>
              <a:rPr lang="en-US" sz="1699" dirty="0" err="1">
                <a:solidFill>
                  <a:srgbClr val="000000"/>
                </a:solidFill>
                <a:latin typeface="Source Sans Pro Bold"/>
              </a:rPr>
              <a:t>catalyse</a:t>
            </a:r>
            <a:r>
              <a:rPr lang="en-US" sz="1699" dirty="0">
                <a:solidFill>
                  <a:srgbClr val="000000"/>
                </a:solidFill>
                <a:latin typeface="Source Sans Pro Bold"/>
              </a:rPr>
              <a:t> to drive all workstream activity</a:t>
            </a:r>
          </a:p>
        </p:txBody>
      </p:sp>
      <p:sp>
        <p:nvSpPr>
          <p:cNvPr id="37" name="TextBox 37"/>
          <p:cNvSpPr txBox="1"/>
          <p:nvPr/>
        </p:nvSpPr>
        <p:spPr>
          <a:xfrm>
            <a:off x="9271470" y="7195550"/>
            <a:ext cx="2535639" cy="899795"/>
          </a:xfrm>
          <a:prstGeom prst="rect">
            <a:avLst/>
          </a:prstGeom>
        </p:spPr>
        <p:txBody>
          <a:bodyPr lIns="0" tIns="0" rIns="0" bIns="0" rtlCol="0" anchor="t">
            <a:spAutoFit/>
          </a:bodyPr>
          <a:lstStyle/>
          <a:p>
            <a:pPr algn="ctr">
              <a:lnSpc>
                <a:spcPts val="2379"/>
              </a:lnSpc>
            </a:pPr>
            <a:r>
              <a:rPr lang="en-US" sz="1699" dirty="0">
                <a:solidFill>
                  <a:srgbClr val="000000"/>
                </a:solidFill>
                <a:latin typeface="Source Sans Pro Bold"/>
              </a:rPr>
              <a:t>Build capacity and capability for complex work</a:t>
            </a:r>
          </a:p>
        </p:txBody>
      </p:sp>
      <p:sp>
        <p:nvSpPr>
          <p:cNvPr id="38" name="TextBox 38"/>
          <p:cNvSpPr txBox="1"/>
          <p:nvPr/>
        </p:nvSpPr>
        <p:spPr>
          <a:xfrm>
            <a:off x="12215387" y="7164113"/>
            <a:ext cx="2028044" cy="899795"/>
          </a:xfrm>
          <a:prstGeom prst="rect">
            <a:avLst/>
          </a:prstGeom>
        </p:spPr>
        <p:txBody>
          <a:bodyPr lIns="0" tIns="0" rIns="0" bIns="0" rtlCol="0" anchor="t">
            <a:spAutoFit/>
          </a:bodyPr>
          <a:lstStyle/>
          <a:p>
            <a:pPr algn="ctr">
              <a:lnSpc>
                <a:spcPts val="2379"/>
              </a:lnSpc>
            </a:pPr>
            <a:r>
              <a:rPr lang="en-US" sz="1699" dirty="0">
                <a:solidFill>
                  <a:srgbClr val="000000"/>
                </a:solidFill>
                <a:latin typeface="Source Sans Pro Bold"/>
              </a:rPr>
              <a:t>Transform learning experiences - share, inspire &amp; empower</a:t>
            </a:r>
          </a:p>
        </p:txBody>
      </p:sp>
      <p:sp>
        <p:nvSpPr>
          <p:cNvPr id="39" name="Freeform 39"/>
          <p:cNvSpPr/>
          <p:nvPr/>
        </p:nvSpPr>
        <p:spPr>
          <a:xfrm>
            <a:off x="14628277" y="2520522"/>
            <a:ext cx="2537035" cy="3943856"/>
          </a:xfrm>
          <a:custGeom>
            <a:avLst/>
            <a:gdLst/>
            <a:ahLst/>
            <a:cxnLst/>
            <a:rect l="l" t="t" r="r" b="b"/>
            <a:pathLst>
              <a:path w="2537035" h="3943856">
                <a:moveTo>
                  <a:pt x="0" y="0"/>
                </a:moveTo>
                <a:lnTo>
                  <a:pt x="2537035" y="0"/>
                </a:lnTo>
                <a:lnTo>
                  <a:pt x="2537035" y="3943856"/>
                </a:lnTo>
                <a:lnTo>
                  <a:pt x="0" y="3943856"/>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endParaRPr lang="en-GB"/>
          </a:p>
        </p:txBody>
      </p:sp>
      <p:sp>
        <p:nvSpPr>
          <p:cNvPr id="40" name="TextBox 40"/>
          <p:cNvSpPr txBox="1"/>
          <p:nvPr/>
        </p:nvSpPr>
        <p:spPr>
          <a:xfrm>
            <a:off x="14951193" y="4151980"/>
            <a:ext cx="1745475" cy="410845"/>
          </a:xfrm>
          <a:prstGeom prst="rect">
            <a:avLst/>
          </a:prstGeom>
        </p:spPr>
        <p:txBody>
          <a:bodyPr lIns="0" tIns="0" rIns="0" bIns="0" rtlCol="0" anchor="t">
            <a:spAutoFit/>
          </a:bodyPr>
          <a:lstStyle/>
          <a:p>
            <a:pPr algn="ctr">
              <a:lnSpc>
                <a:spcPts val="3078"/>
              </a:lnSpc>
            </a:pPr>
            <a:r>
              <a:rPr lang="en-US" sz="2199">
                <a:solidFill>
                  <a:srgbClr val="000000"/>
                </a:solidFill>
                <a:latin typeface="Canva Sans Bold"/>
              </a:rPr>
              <a:t>Co-location</a:t>
            </a:r>
          </a:p>
        </p:txBody>
      </p:sp>
      <p:sp>
        <p:nvSpPr>
          <p:cNvPr id="41" name="Freeform 41"/>
          <p:cNvSpPr/>
          <p:nvPr/>
        </p:nvSpPr>
        <p:spPr>
          <a:xfrm>
            <a:off x="15570318" y="6457096"/>
            <a:ext cx="588816" cy="515214"/>
          </a:xfrm>
          <a:custGeom>
            <a:avLst/>
            <a:gdLst/>
            <a:ahLst/>
            <a:cxnLst/>
            <a:rect l="l" t="t" r="r" b="b"/>
            <a:pathLst>
              <a:path w="588816" h="515214">
                <a:moveTo>
                  <a:pt x="0" y="0"/>
                </a:moveTo>
                <a:lnTo>
                  <a:pt x="588816" y="0"/>
                </a:lnTo>
                <a:lnTo>
                  <a:pt x="588816" y="515214"/>
                </a:lnTo>
                <a:lnTo>
                  <a:pt x="0" y="515214"/>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en-GB"/>
          </a:p>
        </p:txBody>
      </p:sp>
      <p:sp>
        <p:nvSpPr>
          <p:cNvPr id="42" name="Freeform 42"/>
          <p:cNvSpPr/>
          <p:nvPr/>
        </p:nvSpPr>
        <p:spPr>
          <a:xfrm>
            <a:off x="1590814" y="6386973"/>
            <a:ext cx="588816" cy="515214"/>
          </a:xfrm>
          <a:custGeom>
            <a:avLst/>
            <a:gdLst/>
            <a:ahLst/>
            <a:cxnLst/>
            <a:rect l="l" t="t" r="r" b="b"/>
            <a:pathLst>
              <a:path w="588816" h="515214">
                <a:moveTo>
                  <a:pt x="0" y="0"/>
                </a:moveTo>
                <a:lnTo>
                  <a:pt x="588816" y="0"/>
                </a:lnTo>
                <a:lnTo>
                  <a:pt x="588816" y="515214"/>
                </a:lnTo>
                <a:lnTo>
                  <a:pt x="0" y="515214"/>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txBody>
          <a:bodyPr/>
          <a:lstStyle/>
          <a:p>
            <a:endParaRPr lang="en-GB"/>
          </a:p>
        </p:txBody>
      </p:sp>
      <p:sp>
        <p:nvSpPr>
          <p:cNvPr id="43" name="Freeform 43"/>
          <p:cNvSpPr/>
          <p:nvPr/>
        </p:nvSpPr>
        <p:spPr>
          <a:xfrm>
            <a:off x="14021947" y="8677013"/>
            <a:ext cx="2944927" cy="334049"/>
          </a:xfrm>
          <a:custGeom>
            <a:avLst/>
            <a:gdLst/>
            <a:ahLst/>
            <a:cxnLst/>
            <a:rect l="l" t="t" r="r" b="b"/>
            <a:pathLst>
              <a:path w="2944927" h="334049">
                <a:moveTo>
                  <a:pt x="0" y="0"/>
                </a:moveTo>
                <a:lnTo>
                  <a:pt x="2944927" y="0"/>
                </a:lnTo>
                <a:lnTo>
                  <a:pt x="2944927" y="334049"/>
                </a:lnTo>
                <a:lnTo>
                  <a:pt x="0" y="334049"/>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en-GB"/>
          </a:p>
        </p:txBody>
      </p:sp>
      <p:sp>
        <p:nvSpPr>
          <p:cNvPr id="44" name="Freeform 44"/>
          <p:cNvSpPr/>
          <p:nvPr/>
        </p:nvSpPr>
        <p:spPr>
          <a:xfrm>
            <a:off x="15638432" y="8566596"/>
            <a:ext cx="701418" cy="701418"/>
          </a:xfrm>
          <a:custGeom>
            <a:avLst/>
            <a:gdLst/>
            <a:ahLst/>
            <a:cxnLst/>
            <a:rect l="l" t="t" r="r" b="b"/>
            <a:pathLst>
              <a:path w="701418" h="701418">
                <a:moveTo>
                  <a:pt x="0" y="0"/>
                </a:moveTo>
                <a:lnTo>
                  <a:pt x="701418" y="0"/>
                </a:lnTo>
                <a:lnTo>
                  <a:pt x="701418" y="701418"/>
                </a:lnTo>
                <a:lnTo>
                  <a:pt x="0" y="701418"/>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txBody>
          <a:bodyPr/>
          <a:lstStyle/>
          <a:p>
            <a:endParaRPr lang="en-GB"/>
          </a:p>
        </p:txBody>
      </p:sp>
      <p:sp>
        <p:nvSpPr>
          <p:cNvPr id="45" name="TextBox 45"/>
          <p:cNvSpPr txBox="1"/>
          <p:nvPr/>
        </p:nvSpPr>
        <p:spPr>
          <a:xfrm>
            <a:off x="15854088" y="8603603"/>
            <a:ext cx="270104" cy="513104"/>
          </a:xfrm>
          <a:prstGeom prst="rect">
            <a:avLst/>
          </a:prstGeom>
        </p:spPr>
        <p:txBody>
          <a:bodyPr lIns="0" tIns="0" rIns="0" bIns="0" rtlCol="0" anchor="t">
            <a:spAutoFit/>
          </a:bodyPr>
          <a:lstStyle/>
          <a:p>
            <a:pPr algn="ctr">
              <a:lnSpc>
                <a:spcPts val="3742"/>
              </a:lnSpc>
            </a:pPr>
            <a:r>
              <a:rPr lang="en-US" sz="2674">
                <a:solidFill>
                  <a:srgbClr val="FFFFFF"/>
                </a:solidFill>
                <a:latin typeface="Canva Sans Bold"/>
              </a:rPr>
              <a:t>6</a:t>
            </a:r>
          </a:p>
        </p:txBody>
      </p:sp>
      <p:sp>
        <p:nvSpPr>
          <p:cNvPr id="46" name="TextBox 46"/>
          <p:cNvSpPr txBox="1"/>
          <p:nvPr/>
        </p:nvSpPr>
        <p:spPr>
          <a:xfrm>
            <a:off x="14708153" y="7149370"/>
            <a:ext cx="2535638" cy="1239548"/>
          </a:xfrm>
          <a:prstGeom prst="rect">
            <a:avLst/>
          </a:prstGeom>
        </p:spPr>
        <p:txBody>
          <a:bodyPr lIns="0" tIns="0" rIns="0" bIns="0" rtlCol="0" anchor="t">
            <a:spAutoFit/>
          </a:bodyPr>
          <a:lstStyle/>
          <a:p>
            <a:pPr algn="ctr">
              <a:lnSpc>
                <a:spcPts val="2379"/>
              </a:lnSpc>
            </a:pPr>
            <a:r>
              <a:rPr lang="en-US" sz="1699" dirty="0">
                <a:solidFill>
                  <a:srgbClr val="000000"/>
                </a:solidFill>
                <a:latin typeface="Source Sans Pro Bold"/>
              </a:rPr>
              <a:t>Re-design for collaborative working – practices, efficiencies, sustainability &amp; impact</a:t>
            </a:r>
          </a:p>
        </p:txBody>
      </p:sp>
      <p:sp>
        <p:nvSpPr>
          <p:cNvPr id="47" name="TextBox 46">
            <a:extLst>
              <a:ext uri="{FF2B5EF4-FFF2-40B4-BE49-F238E27FC236}">
                <a16:creationId xmlns:a16="http://schemas.microsoft.com/office/drawing/2014/main" id="{0A62010F-94E6-588C-37F6-BAF1D8632CD7}"/>
              </a:ext>
            </a:extLst>
          </p:cNvPr>
          <p:cNvSpPr txBox="1"/>
          <p:nvPr/>
        </p:nvSpPr>
        <p:spPr>
          <a:xfrm>
            <a:off x="3150856" y="553783"/>
            <a:ext cx="12241228" cy="769441"/>
          </a:xfrm>
          <a:prstGeom prst="rect">
            <a:avLst/>
          </a:prstGeom>
          <a:noFill/>
        </p:spPr>
        <p:txBody>
          <a:bodyPr wrap="square" rtlCol="0">
            <a:spAutoFit/>
          </a:bodyPr>
          <a:lstStyle/>
          <a:p>
            <a:r>
              <a:rPr lang="en-GB" sz="4400" spc="41" dirty="0">
                <a:latin typeface="+mj-lt"/>
              </a:rPr>
              <a:t>The Scottish Prevention Hub – Key Workstreams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E021-82E7-D1B7-FE57-76F81A753ED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C327A1D-04BD-1F7D-D4FD-AEDCFB170039}"/>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56D8B18F-1CD6-7922-2E67-613BF1886553}"/>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5EDBBCA8-0DA2-6240-7C50-C678047638DD}"/>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AA75AB85-B5DF-7532-8524-078F74BABF2D}"/>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8" name="Freeform 2"/>
          <p:cNvSpPr/>
          <p:nvPr/>
        </p:nvSpPr>
        <p:spPr>
          <a:xfrm>
            <a:off x="3810000" y="342900"/>
            <a:ext cx="11827933" cy="8928100"/>
          </a:xfrm>
          <a:custGeom>
            <a:avLst/>
            <a:gdLst/>
            <a:ahLst/>
            <a:cxnLst/>
            <a:rect l="l" t="t" r="r" b="b"/>
            <a:pathLst>
              <a:path w="11142133" h="8356600">
                <a:moveTo>
                  <a:pt x="0" y="0"/>
                </a:moveTo>
                <a:lnTo>
                  <a:pt x="11142133" y="0"/>
                </a:lnTo>
                <a:lnTo>
                  <a:pt x="11142133" y="8356600"/>
                </a:lnTo>
                <a:lnTo>
                  <a:pt x="0" y="835660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160003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DF089-238E-4252-8E90-B381BB66934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72C2E61-F87F-CA0A-C9A5-664AF182481E}"/>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530AC89C-3EC3-EF8D-7FDA-3E10FAEDA7F2}"/>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6056A126-4DE6-2912-8370-FE661FA7276C}"/>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1F53172C-EC66-D4B5-806B-2694CA6822D5}"/>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2" name="Freeform 2" descr="A diagram of effective collaboration  Description automatically generated"/>
          <p:cNvSpPr/>
          <p:nvPr/>
        </p:nvSpPr>
        <p:spPr>
          <a:xfrm>
            <a:off x="1143000" y="705931"/>
            <a:ext cx="15621000" cy="8875138"/>
          </a:xfrm>
          <a:custGeom>
            <a:avLst/>
            <a:gdLst/>
            <a:ahLst/>
            <a:cxnLst/>
            <a:rect l="l" t="t" r="r" b="b"/>
            <a:pathLst>
              <a:path w="18287978" h="10287000">
                <a:moveTo>
                  <a:pt x="0" y="0"/>
                </a:moveTo>
                <a:lnTo>
                  <a:pt x="18287978" y="0"/>
                </a:lnTo>
                <a:lnTo>
                  <a:pt x="18287978" y="10287000"/>
                </a:lnTo>
                <a:lnTo>
                  <a:pt x="0" y="10287000"/>
                </a:lnTo>
                <a:lnTo>
                  <a:pt x="0" y="0"/>
                </a:lnTo>
                <a:close/>
              </a:path>
            </a:pathLst>
          </a:custGeom>
          <a:blipFill>
            <a:blip r:embed="rId3"/>
            <a:stretch>
              <a:fillRect r="-19" b="-19"/>
            </a:stretch>
          </a:blipFill>
        </p:spPr>
        <p:txBody>
          <a:bodyPr/>
          <a:lstStyle/>
          <a:p>
            <a:endParaRPr lang="en-GB"/>
          </a:p>
        </p:txBody>
      </p:sp>
      <p:sp>
        <p:nvSpPr>
          <p:cNvPr id="7" name="TextBox 6">
            <a:extLst>
              <a:ext uri="{FF2B5EF4-FFF2-40B4-BE49-F238E27FC236}">
                <a16:creationId xmlns:a16="http://schemas.microsoft.com/office/drawing/2014/main" id="{F868D1AC-08DF-3AE6-45F9-D53962F2DE70}"/>
              </a:ext>
            </a:extLst>
          </p:cNvPr>
          <p:cNvSpPr txBox="1"/>
          <p:nvPr/>
        </p:nvSpPr>
        <p:spPr>
          <a:xfrm>
            <a:off x="533400" y="338995"/>
            <a:ext cx="15011400" cy="769441"/>
          </a:xfrm>
          <a:prstGeom prst="rect">
            <a:avLst/>
          </a:prstGeom>
          <a:noFill/>
        </p:spPr>
        <p:txBody>
          <a:bodyPr wrap="square" rtlCol="0">
            <a:spAutoFit/>
          </a:bodyPr>
          <a:lstStyle/>
          <a:p>
            <a:r>
              <a:rPr lang="en-GB" sz="4400" spc="41" dirty="0">
                <a:latin typeface="+mj-lt"/>
              </a:rPr>
              <a:t>The Scottish Prevention Hub – Underpinning Methodology</a:t>
            </a:r>
          </a:p>
        </p:txBody>
      </p:sp>
    </p:spTree>
    <p:extLst>
      <p:ext uri="{BB962C8B-B14F-4D97-AF65-F5344CB8AC3E}">
        <p14:creationId xmlns:p14="http://schemas.microsoft.com/office/powerpoint/2010/main" val="358312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81C11-28A3-BA1C-DF54-FFCA48F48CA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96FBDE5-EA25-E066-3D1D-5768FC620898}"/>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3A0EB883-CC7C-B262-F9F8-99BA881D4855}"/>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FFDC2598-70E6-3825-FF00-DD7D1B4218E8}"/>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DE37F040-AE89-71DD-6E27-489AD46E20E1}"/>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7" name="TextBox 6">
            <a:extLst>
              <a:ext uri="{FF2B5EF4-FFF2-40B4-BE49-F238E27FC236}">
                <a16:creationId xmlns:a16="http://schemas.microsoft.com/office/drawing/2014/main" id="{B06E3D6F-B0E5-E11C-1B46-672608B02FAF}"/>
              </a:ext>
            </a:extLst>
          </p:cNvPr>
          <p:cNvSpPr txBox="1"/>
          <p:nvPr/>
        </p:nvSpPr>
        <p:spPr>
          <a:xfrm>
            <a:off x="304800" y="856557"/>
            <a:ext cx="15011400" cy="769441"/>
          </a:xfrm>
          <a:prstGeom prst="rect">
            <a:avLst/>
          </a:prstGeom>
          <a:noFill/>
        </p:spPr>
        <p:txBody>
          <a:bodyPr wrap="square" rtlCol="0">
            <a:spAutoFit/>
          </a:bodyPr>
          <a:lstStyle/>
          <a:p>
            <a:pPr algn="l">
              <a:lnSpc>
                <a:spcPts val="5523"/>
              </a:lnSpc>
            </a:pPr>
            <a:r>
              <a:rPr lang="en-US" sz="4400" spc="919" dirty="0">
                <a:solidFill>
                  <a:srgbClr val="000000"/>
                </a:solidFill>
                <a:latin typeface="Inter"/>
              </a:rPr>
              <a:t>System-focused</a:t>
            </a:r>
          </a:p>
        </p:txBody>
      </p:sp>
      <p:sp>
        <p:nvSpPr>
          <p:cNvPr id="9" name="TextBox 8">
            <a:extLst>
              <a:ext uri="{FF2B5EF4-FFF2-40B4-BE49-F238E27FC236}">
                <a16:creationId xmlns:a16="http://schemas.microsoft.com/office/drawing/2014/main" id="{F94324DE-CB22-9561-8874-F30EB988E281}"/>
              </a:ext>
            </a:extLst>
          </p:cNvPr>
          <p:cNvSpPr txBox="1"/>
          <p:nvPr/>
        </p:nvSpPr>
        <p:spPr>
          <a:xfrm>
            <a:off x="762000" y="2752148"/>
            <a:ext cx="16840200" cy="3416320"/>
          </a:xfrm>
          <a:prstGeom prst="rect">
            <a:avLst/>
          </a:prstGeom>
          <a:noFill/>
        </p:spPr>
        <p:txBody>
          <a:bodyPr wrap="square">
            <a:spAutoFit/>
          </a:bodyPr>
          <a:lstStyle/>
          <a:p>
            <a:r>
              <a:rPr lang="en-GB" sz="3600" b="0" i="0" u="none" strike="noStrike" baseline="0" dirty="0">
                <a:solidFill>
                  <a:srgbClr val="000000"/>
                </a:solidFill>
                <a:latin typeface="+mj-lt"/>
              </a:rPr>
              <a:t>Adopting a systems mind-set requires thinking about the contributions, processes and outputs from all relevant organisations across any given system, including citizens, all of which are considered to impact on an outcome. </a:t>
            </a:r>
          </a:p>
          <a:p>
            <a:endParaRPr lang="en-GB" sz="3600" dirty="0">
              <a:solidFill>
                <a:srgbClr val="000000"/>
              </a:solidFill>
              <a:latin typeface="+mj-lt"/>
            </a:endParaRPr>
          </a:p>
          <a:p>
            <a:r>
              <a:rPr lang="en-GB" sz="3600" b="0" i="0" u="none" strike="noStrike" baseline="0" dirty="0">
                <a:solidFill>
                  <a:srgbClr val="000000"/>
                </a:solidFill>
                <a:latin typeface="+mj-lt"/>
              </a:rPr>
              <a:t>The idea of ‘opening up’ issues, in order to make sense of them and any potential root causes, inspires and alters the conversations that people choose to have. </a:t>
            </a:r>
            <a:endParaRPr lang="en-GB" sz="3600" dirty="0">
              <a:latin typeface="+mj-lt"/>
            </a:endParaRPr>
          </a:p>
        </p:txBody>
      </p:sp>
      <p:sp>
        <p:nvSpPr>
          <p:cNvPr id="11" name="TextBox 10">
            <a:extLst>
              <a:ext uri="{FF2B5EF4-FFF2-40B4-BE49-F238E27FC236}">
                <a16:creationId xmlns:a16="http://schemas.microsoft.com/office/drawing/2014/main" id="{B89E1CAB-2D30-2A5B-F258-BB6472B30D16}"/>
              </a:ext>
            </a:extLst>
          </p:cNvPr>
          <p:cNvSpPr txBox="1"/>
          <p:nvPr/>
        </p:nvSpPr>
        <p:spPr>
          <a:xfrm>
            <a:off x="533400" y="8572500"/>
            <a:ext cx="17297400" cy="646331"/>
          </a:xfrm>
          <a:prstGeom prst="rect">
            <a:avLst/>
          </a:prstGeom>
          <a:noFill/>
        </p:spPr>
        <p:txBody>
          <a:bodyPr wrap="square">
            <a:spAutoFit/>
          </a:bodyPr>
          <a:lstStyle/>
          <a:p>
            <a:r>
              <a:rPr lang="en-GB" b="0" i="0" dirty="0">
                <a:solidFill>
                  <a:srgbClr val="222222"/>
                </a:solidFill>
                <a:effectLst/>
                <a:latin typeface="Arial" panose="020B0604020202020204" pitchFamily="34" charset="0"/>
              </a:rPr>
              <a:t>Docherty, K., 2021. Exploring collective leadership and co-production: an empirical study. In </a:t>
            </a:r>
            <a:r>
              <a:rPr lang="en-GB" b="0" i="1" dirty="0">
                <a:solidFill>
                  <a:srgbClr val="222222"/>
                </a:solidFill>
                <a:effectLst/>
                <a:latin typeface="Arial" panose="020B0604020202020204" pitchFamily="34" charset="0"/>
              </a:rPr>
              <a:t>Processual Perspectives on the Co-Production Turn in Public Sector Organizations</a:t>
            </a:r>
            <a:r>
              <a:rPr lang="en-GB" b="0" i="0" dirty="0">
                <a:solidFill>
                  <a:srgbClr val="222222"/>
                </a:solidFill>
                <a:effectLst/>
                <a:latin typeface="Arial" panose="020B0604020202020204" pitchFamily="34" charset="0"/>
              </a:rPr>
              <a:t> (pp. 130-155). IGI Global.</a:t>
            </a:r>
            <a:endParaRPr lang="en-GB" dirty="0"/>
          </a:p>
        </p:txBody>
      </p:sp>
    </p:spTree>
    <p:extLst>
      <p:ext uri="{BB962C8B-B14F-4D97-AF65-F5344CB8AC3E}">
        <p14:creationId xmlns:p14="http://schemas.microsoft.com/office/powerpoint/2010/main" val="189203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11915-09B0-6C6E-D2E4-E4E121BEF5B9}"/>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4C6A2CA-B973-3FA3-6503-C291DA164E7A}"/>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563E8F65-97DD-8334-404F-B99A9742BCF9}"/>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3783AA15-F721-DBF8-0DC1-1B6F2CF19A05}"/>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AA4C10C2-5BB0-B110-532F-424F09E89424}"/>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7" name="TextBox 6">
            <a:extLst>
              <a:ext uri="{FF2B5EF4-FFF2-40B4-BE49-F238E27FC236}">
                <a16:creationId xmlns:a16="http://schemas.microsoft.com/office/drawing/2014/main" id="{0261DF91-9B7C-C4EA-2843-E425643BE1C5}"/>
              </a:ext>
            </a:extLst>
          </p:cNvPr>
          <p:cNvSpPr txBox="1"/>
          <p:nvPr/>
        </p:nvSpPr>
        <p:spPr>
          <a:xfrm>
            <a:off x="304800" y="856557"/>
            <a:ext cx="15011400" cy="769441"/>
          </a:xfrm>
          <a:prstGeom prst="rect">
            <a:avLst/>
          </a:prstGeom>
          <a:noFill/>
        </p:spPr>
        <p:txBody>
          <a:bodyPr wrap="square" rtlCol="0">
            <a:spAutoFit/>
          </a:bodyPr>
          <a:lstStyle/>
          <a:p>
            <a:pPr algn="l">
              <a:lnSpc>
                <a:spcPts val="5523"/>
              </a:lnSpc>
            </a:pPr>
            <a:r>
              <a:rPr lang="en-US" sz="4400" spc="919" dirty="0">
                <a:solidFill>
                  <a:srgbClr val="000000"/>
                </a:solidFill>
                <a:latin typeface="Inter"/>
              </a:rPr>
              <a:t>Emergence</a:t>
            </a:r>
          </a:p>
        </p:txBody>
      </p:sp>
      <p:sp>
        <p:nvSpPr>
          <p:cNvPr id="9" name="TextBox 8">
            <a:extLst>
              <a:ext uri="{FF2B5EF4-FFF2-40B4-BE49-F238E27FC236}">
                <a16:creationId xmlns:a16="http://schemas.microsoft.com/office/drawing/2014/main" id="{0EC0A608-F3D6-9F44-28D4-857F1CF131AB}"/>
              </a:ext>
            </a:extLst>
          </p:cNvPr>
          <p:cNvSpPr txBox="1"/>
          <p:nvPr/>
        </p:nvSpPr>
        <p:spPr>
          <a:xfrm>
            <a:off x="762000" y="2752148"/>
            <a:ext cx="16840200" cy="4524315"/>
          </a:xfrm>
          <a:prstGeom prst="rect">
            <a:avLst/>
          </a:prstGeom>
          <a:noFill/>
        </p:spPr>
        <p:txBody>
          <a:bodyPr wrap="square">
            <a:spAutoFit/>
          </a:bodyPr>
          <a:lstStyle/>
          <a:p>
            <a:r>
              <a:rPr lang="en-GB" sz="3600" b="0" i="0" u="none" strike="noStrike" baseline="0" dirty="0">
                <a:solidFill>
                  <a:srgbClr val="000000"/>
                </a:solidFill>
                <a:latin typeface="+mj-lt"/>
              </a:rPr>
              <a:t>Taking an emergent approach (as opposed to a planned style) consists of a continuous process of experimentation and adaptation, which may result in small to medium incremental adjustments, leading to ideas, innovation and change.</a:t>
            </a:r>
          </a:p>
          <a:p>
            <a:endParaRPr lang="en-GB" sz="3600" dirty="0">
              <a:solidFill>
                <a:srgbClr val="000000"/>
              </a:solidFill>
              <a:latin typeface="+mj-lt"/>
            </a:endParaRPr>
          </a:p>
          <a:p>
            <a:r>
              <a:rPr lang="en-GB" sz="3600" b="0" i="0" u="none" strike="noStrike" baseline="0" dirty="0">
                <a:solidFill>
                  <a:srgbClr val="000000"/>
                </a:solidFill>
                <a:latin typeface="+mj-lt"/>
              </a:rPr>
              <a:t>This style of working disrupts traditional patterns, with new ideas and opportunities thought to emerge out of the process. Collective thinking and sense making is encouraged as group members strive to maintain an openness to stay with whatever emerges. </a:t>
            </a:r>
            <a:endParaRPr lang="en-GB" sz="3600" dirty="0">
              <a:latin typeface="+mj-lt"/>
            </a:endParaRPr>
          </a:p>
        </p:txBody>
      </p:sp>
      <p:sp>
        <p:nvSpPr>
          <p:cNvPr id="11" name="TextBox 10">
            <a:extLst>
              <a:ext uri="{FF2B5EF4-FFF2-40B4-BE49-F238E27FC236}">
                <a16:creationId xmlns:a16="http://schemas.microsoft.com/office/drawing/2014/main" id="{24A661AB-546F-9868-5919-0801D815574B}"/>
              </a:ext>
            </a:extLst>
          </p:cNvPr>
          <p:cNvSpPr txBox="1"/>
          <p:nvPr/>
        </p:nvSpPr>
        <p:spPr>
          <a:xfrm>
            <a:off x="533400" y="8572500"/>
            <a:ext cx="17297400" cy="646331"/>
          </a:xfrm>
          <a:prstGeom prst="rect">
            <a:avLst/>
          </a:prstGeom>
          <a:noFill/>
        </p:spPr>
        <p:txBody>
          <a:bodyPr wrap="square">
            <a:spAutoFit/>
          </a:bodyPr>
          <a:lstStyle/>
          <a:p>
            <a:r>
              <a:rPr lang="en-GB" b="0" i="0" dirty="0">
                <a:solidFill>
                  <a:srgbClr val="222222"/>
                </a:solidFill>
                <a:effectLst/>
                <a:latin typeface="Arial" panose="020B0604020202020204" pitchFamily="34" charset="0"/>
              </a:rPr>
              <a:t>Docherty, K., 2021. Exploring collective leadership and co-production: an empirical study. In </a:t>
            </a:r>
            <a:r>
              <a:rPr lang="en-GB" b="0" i="1" dirty="0">
                <a:solidFill>
                  <a:srgbClr val="222222"/>
                </a:solidFill>
                <a:effectLst/>
                <a:latin typeface="Arial" panose="020B0604020202020204" pitchFamily="34" charset="0"/>
              </a:rPr>
              <a:t>Processual Perspectives on the Co-Production Turn in Public Sector Organizations</a:t>
            </a:r>
            <a:r>
              <a:rPr lang="en-GB" b="0" i="0" dirty="0">
                <a:solidFill>
                  <a:srgbClr val="222222"/>
                </a:solidFill>
                <a:effectLst/>
                <a:latin typeface="Arial" panose="020B0604020202020204" pitchFamily="34" charset="0"/>
              </a:rPr>
              <a:t> (pp. 130-155). IGI Global.</a:t>
            </a:r>
            <a:endParaRPr lang="en-GB" dirty="0"/>
          </a:p>
        </p:txBody>
      </p:sp>
    </p:spTree>
    <p:extLst>
      <p:ext uri="{BB962C8B-B14F-4D97-AF65-F5344CB8AC3E}">
        <p14:creationId xmlns:p14="http://schemas.microsoft.com/office/powerpoint/2010/main" val="246245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908AE-5108-ECAF-ED08-E1E29846866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B2735E9-6C5F-D971-3882-97ED66CDF77D}"/>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2C7F8595-CEBE-7F9B-6313-07ADEC2BB6BE}"/>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8B454CAB-3BCD-E8DE-44A8-FCDA24F69E75}"/>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F95EAC3B-389A-373C-F206-562D59BF53B8}"/>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7" name="TextBox 6">
            <a:extLst>
              <a:ext uri="{FF2B5EF4-FFF2-40B4-BE49-F238E27FC236}">
                <a16:creationId xmlns:a16="http://schemas.microsoft.com/office/drawing/2014/main" id="{DBFA67F0-FCFA-66D4-9642-C6FFE3326280}"/>
              </a:ext>
            </a:extLst>
          </p:cNvPr>
          <p:cNvSpPr txBox="1"/>
          <p:nvPr/>
        </p:nvSpPr>
        <p:spPr>
          <a:xfrm>
            <a:off x="304800" y="856557"/>
            <a:ext cx="15011400" cy="769441"/>
          </a:xfrm>
          <a:prstGeom prst="rect">
            <a:avLst/>
          </a:prstGeom>
          <a:noFill/>
        </p:spPr>
        <p:txBody>
          <a:bodyPr wrap="square" rtlCol="0">
            <a:spAutoFit/>
          </a:bodyPr>
          <a:lstStyle/>
          <a:p>
            <a:pPr algn="l">
              <a:lnSpc>
                <a:spcPts val="5523"/>
              </a:lnSpc>
            </a:pPr>
            <a:r>
              <a:rPr lang="en-US" sz="4400" spc="919" dirty="0">
                <a:solidFill>
                  <a:srgbClr val="000000"/>
                </a:solidFill>
                <a:latin typeface="Inter"/>
              </a:rPr>
              <a:t>Being Relational</a:t>
            </a:r>
          </a:p>
        </p:txBody>
      </p:sp>
      <p:sp>
        <p:nvSpPr>
          <p:cNvPr id="9" name="TextBox 8">
            <a:extLst>
              <a:ext uri="{FF2B5EF4-FFF2-40B4-BE49-F238E27FC236}">
                <a16:creationId xmlns:a16="http://schemas.microsoft.com/office/drawing/2014/main" id="{044FCFB3-0258-BCAF-33A2-0D5EF1110BF4}"/>
              </a:ext>
            </a:extLst>
          </p:cNvPr>
          <p:cNvSpPr txBox="1"/>
          <p:nvPr/>
        </p:nvSpPr>
        <p:spPr>
          <a:xfrm>
            <a:off x="762000" y="2752148"/>
            <a:ext cx="16840200" cy="4524315"/>
          </a:xfrm>
          <a:prstGeom prst="rect">
            <a:avLst/>
          </a:prstGeom>
          <a:noFill/>
        </p:spPr>
        <p:txBody>
          <a:bodyPr wrap="square">
            <a:spAutoFit/>
          </a:bodyPr>
          <a:lstStyle/>
          <a:p>
            <a:r>
              <a:rPr lang="en-GB" sz="3600" b="0" i="0" u="none" strike="noStrike" baseline="0" dirty="0">
                <a:solidFill>
                  <a:srgbClr val="000000"/>
                </a:solidFill>
                <a:latin typeface="+mj-lt"/>
              </a:rPr>
              <a:t>Taking a conscious step towards getting to know other people and their work, beyond the polite salutations, and privileging relational matters above or equal to a task, can adjust typical communication and behavioural patterns. </a:t>
            </a:r>
          </a:p>
          <a:p>
            <a:endParaRPr lang="en-GB" sz="3600" dirty="0">
              <a:solidFill>
                <a:srgbClr val="000000"/>
              </a:solidFill>
              <a:latin typeface="+mj-lt"/>
            </a:endParaRPr>
          </a:p>
          <a:p>
            <a:r>
              <a:rPr lang="en-GB" sz="3600" b="0" i="0" u="none" strike="noStrike" baseline="0" dirty="0">
                <a:solidFill>
                  <a:srgbClr val="000000"/>
                </a:solidFill>
                <a:latin typeface="+mj-lt"/>
              </a:rPr>
              <a:t>Emphasis is given to the importance of bringing the whole person into the room, rather than representations of a role or an organisation. It is through these exchanges that diverse viewpoints are more comfortably shared, as members relate together, shaping a new course of action. </a:t>
            </a:r>
            <a:endParaRPr lang="en-GB" sz="3600" dirty="0">
              <a:latin typeface="+mj-lt"/>
            </a:endParaRPr>
          </a:p>
        </p:txBody>
      </p:sp>
      <p:sp>
        <p:nvSpPr>
          <p:cNvPr id="11" name="TextBox 10">
            <a:extLst>
              <a:ext uri="{FF2B5EF4-FFF2-40B4-BE49-F238E27FC236}">
                <a16:creationId xmlns:a16="http://schemas.microsoft.com/office/drawing/2014/main" id="{8B4032A8-A519-B1EF-F466-19256FE37D6B}"/>
              </a:ext>
            </a:extLst>
          </p:cNvPr>
          <p:cNvSpPr txBox="1"/>
          <p:nvPr/>
        </p:nvSpPr>
        <p:spPr>
          <a:xfrm>
            <a:off x="533400" y="8572500"/>
            <a:ext cx="17297400" cy="646331"/>
          </a:xfrm>
          <a:prstGeom prst="rect">
            <a:avLst/>
          </a:prstGeom>
          <a:noFill/>
        </p:spPr>
        <p:txBody>
          <a:bodyPr wrap="square">
            <a:spAutoFit/>
          </a:bodyPr>
          <a:lstStyle/>
          <a:p>
            <a:r>
              <a:rPr lang="en-GB" b="0" i="0" dirty="0">
                <a:solidFill>
                  <a:srgbClr val="222222"/>
                </a:solidFill>
                <a:effectLst/>
                <a:latin typeface="Arial" panose="020B0604020202020204" pitchFamily="34" charset="0"/>
              </a:rPr>
              <a:t>Docherty, K., 2021. Exploring collective leadership and co-production: an empirical study. In </a:t>
            </a:r>
            <a:r>
              <a:rPr lang="en-GB" b="0" i="1" dirty="0">
                <a:solidFill>
                  <a:srgbClr val="222222"/>
                </a:solidFill>
                <a:effectLst/>
                <a:latin typeface="Arial" panose="020B0604020202020204" pitchFamily="34" charset="0"/>
              </a:rPr>
              <a:t>Processual Perspectives on the Co-Production Turn in Public Sector Organizations</a:t>
            </a:r>
            <a:r>
              <a:rPr lang="en-GB" b="0" i="0" dirty="0">
                <a:solidFill>
                  <a:srgbClr val="222222"/>
                </a:solidFill>
                <a:effectLst/>
                <a:latin typeface="Arial" panose="020B0604020202020204" pitchFamily="34" charset="0"/>
              </a:rPr>
              <a:t> (pp. 130-155). IGI Global.</a:t>
            </a:r>
            <a:endParaRPr lang="en-GB" dirty="0"/>
          </a:p>
        </p:txBody>
      </p:sp>
    </p:spTree>
    <p:extLst>
      <p:ext uri="{BB962C8B-B14F-4D97-AF65-F5344CB8AC3E}">
        <p14:creationId xmlns:p14="http://schemas.microsoft.com/office/powerpoint/2010/main" val="21984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F1805-106B-01CE-8DB2-79F64B863C4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9BCDFF0-AC39-0CF0-B8AA-BA327BF3F49E}"/>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8EF12315-DF40-6260-C019-7FC81D48DE5D}"/>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AC63A667-E42F-31A3-249F-F7E86176DF9E}"/>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67265F2D-699C-1ADF-C204-6B09C3B28565}"/>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7" name="TextBox 6">
            <a:extLst>
              <a:ext uri="{FF2B5EF4-FFF2-40B4-BE49-F238E27FC236}">
                <a16:creationId xmlns:a16="http://schemas.microsoft.com/office/drawing/2014/main" id="{9C9D039D-F45C-7796-72F6-DBA129B0F68C}"/>
              </a:ext>
            </a:extLst>
          </p:cNvPr>
          <p:cNvSpPr txBox="1"/>
          <p:nvPr/>
        </p:nvSpPr>
        <p:spPr>
          <a:xfrm>
            <a:off x="304800" y="856557"/>
            <a:ext cx="15011400" cy="769441"/>
          </a:xfrm>
          <a:prstGeom prst="rect">
            <a:avLst/>
          </a:prstGeom>
          <a:noFill/>
        </p:spPr>
        <p:txBody>
          <a:bodyPr wrap="square" rtlCol="0">
            <a:spAutoFit/>
          </a:bodyPr>
          <a:lstStyle/>
          <a:p>
            <a:pPr algn="l">
              <a:lnSpc>
                <a:spcPts val="5523"/>
              </a:lnSpc>
            </a:pPr>
            <a:r>
              <a:rPr lang="en-US" sz="4400" spc="919" dirty="0">
                <a:solidFill>
                  <a:srgbClr val="000000"/>
                </a:solidFill>
                <a:latin typeface="Inter"/>
              </a:rPr>
              <a:t>Inquiry led</a:t>
            </a:r>
          </a:p>
        </p:txBody>
      </p:sp>
      <p:sp>
        <p:nvSpPr>
          <p:cNvPr id="9" name="TextBox 8">
            <a:extLst>
              <a:ext uri="{FF2B5EF4-FFF2-40B4-BE49-F238E27FC236}">
                <a16:creationId xmlns:a16="http://schemas.microsoft.com/office/drawing/2014/main" id="{96D9184A-CA3C-78B5-245A-8E4215FD78A6}"/>
              </a:ext>
            </a:extLst>
          </p:cNvPr>
          <p:cNvSpPr txBox="1"/>
          <p:nvPr/>
        </p:nvSpPr>
        <p:spPr>
          <a:xfrm>
            <a:off x="762000" y="2752148"/>
            <a:ext cx="16840200" cy="4524315"/>
          </a:xfrm>
          <a:prstGeom prst="rect">
            <a:avLst/>
          </a:prstGeom>
          <a:noFill/>
        </p:spPr>
        <p:txBody>
          <a:bodyPr wrap="square">
            <a:spAutoFit/>
          </a:bodyPr>
          <a:lstStyle/>
          <a:p>
            <a:r>
              <a:rPr lang="en-GB" sz="3600" b="0" i="0" u="none" strike="noStrike" baseline="0" dirty="0">
                <a:solidFill>
                  <a:srgbClr val="000000"/>
                </a:solidFill>
                <a:latin typeface="+mj-lt"/>
              </a:rPr>
              <a:t>Beginning an inquiry into the group process, the issue or problem, and any deeply held personal values, behaviours and beliefs, promotes a quest for fresh learning, the need to be open and curious, asking more questions and enabling different perspectives to be aired. </a:t>
            </a:r>
          </a:p>
          <a:p>
            <a:endParaRPr lang="en-GB" sz="3600" dirty="0">
              <a:solidFill>
                <a:srgbClr val="000000"/>
              </a:solidFill>
              <a:latin typeface="+mj-lt"/>
            </a:endParaRPr>
          </a:p>
          <a:p>
            <a:r>
              <a:rPr lang="en-GB" sz="3600" b="0" i="0" u="none" strike="noStrike" baseline="0" dirty="0">
                <a:solidFill>
                  <a:srgbClr val="000000"/>
                </a:solidFill>
                <a:latin typeface="+mj-lt"/>
              </a:rPr>
              <a:t>It seeks to merge the subjective </a:t>
            </a:r>
            <a:r>
              <a:rPr lang="en-GB" sz="3600" b="0" i="1" u="none" strike="noStrike" baseline="0" dirty="0">
                <a:solidFill>
                  <a:srgbClr val="000000"/>
                </a:solidFill>
                <a:latin typeface="+mj-lt"/>
              </a:rPr>
              <a:t>(</a:t>
            </a:r>
            <a:r>
              <a:rPr lang="en-GB" sz="3600" b="0" i="0" u="none" strike="noStrike" baseline="0" dirty="0">
                <a:solidFill>
                  <a:srgbClr val="000000"/>
                </a:solidFill>
                <a:latin typeface="+mj-lt"/>
              </a:rPr>
              <a:t>what do I think</a:t>
            </a:r>
            <a:r>
              <a:rPr lang="en-GB" sz="3600" b="0" i="1" u="none" strike="noStrike" baseline="0" dirty="0">
                <a:solidFill>
                  <a:srgbClr val="000000"/>
                </a:solidFill>
                <a:latin typeface="+mj-lt"/>
              </a:rPr>
              <a:t>) </a:t>
            </a:r>
            <a:r>
              <a:rPr lang="en-GB" sz="3600" b="0" i="0" u="none" strike="noStrike" baseline="0" dirty="0">
                <a:solidFill>
                  <a:srgbClr val="000000"/>
                </a:solidFill>
                <a:latin typeface="+mj-lt"/>
              </a:rPr>
              <a:t>with the intersubjective (what do we think) and the objective data </a:t>
            </a:r>
            <a:r>
              <a:rPr lang="en-GB" sz="3600" b="0" i="1" u="none" strike="noStrike" baseline="0" dirty="0">
                <a:solidFill>
                  <a:srgbClr val="000000"/>
                </a:solidFill>
                <a:latin typeface="+mj-lt"/>
              </a:rPr>
              <a:t>(</a:t>
            </a:r>
            <a:r>
              <a:rPr lang="en-GB" sz="3600" b="0" i="0" u="none" strike="noStrike" baseline="0" dirty="0">
                <a:solidFill>
                  <a:srgbClr val="000000"/>
                </a:solidFill>
                <a:latin typeface="+mj-lt"/>
              </a:rPr>
              <a:t>what has been done already and what was the result), in order to enrich self-awareness and shape a different way of working </a:t>
            </a:r>
            <a:endParaRPr lang="en-GB" sz="3600" dirty="0">
              <a:latin typeface="+mj-lt"/>
            </a:endParaRPr>
          </a:p>
        </p:txBody>
      </p:sp>
      <p:sp>
        <p:nvSpPr>
          <p:cNvPr id="11" name="TextBox 10">
            <a:extLst>
              <a:ext uri="{FF2B5EF4-FFF2-40B4-BE49-F238E27FC236}">
                <a16:creationId xmlns:a16="http://schemas.microsoft.com/office/drawing/2014/main" id="{FD51D7F4-CC90-5DA2-5B3D-789A64282D93}"/>
              </a:ext>
            </a:extLst>
          </p:cNvPr>
          <p:cNvSpPr txBox="1"/>
          <p:nvPr/>
        </p:nvSpPr>
        <p:spPr>
          <a:xfrm>
            <a:off x="533400" y="8572500"/>
            <a:ext cx="17297400" cy="646331"/>
          </a:xfrm>
          <a:prstGeom prst="rect">
            <a:avLst/>
          </a:prstGeom>
          <a:noFill/>
        </p:spPr>
        <p:txBody>
          <a:bodyPr wrap="square">
            <a:spAutoFit/>
          </a:bodyPr>
          <a:lstStyle/>
          <a:p>
            <a:r>
              <a:rPr lang="en-GB" b="0" i="0" dirty="0">
                <a:solidFill>
                  <a:srgbClr val="222222"/>
                </a:solidFill>
                <a:effectLst/>
                <a:latin typeface="Arial" panose="020B0604020202020204" pitchFamily="34" charset="0"/>
              </a:rPr>
              <a:t>Docherty, K., 2021. Exploring collective leadership and co-production: an empirical study. In </a:t>
            </a:r>
            <a:r>
              <a:rPr lang="en-GB" b="0" i="1" dirty="0">
                <a:solidFill>
                  <a:srgbClr val="222222"/>
                </a:solidFill>
                <a:effectLst/>
                <a:latin typeface="Arial" panose="020B0604020202020204" pitchFamily="34" charset="0"/>
              </a:rPr>
              <a:t>Processual Perspectives on the Co-Production Turn in Public Sector Organizations</a:t>
            </a:r>
            <a:r>
              <a:rPr lang="en-GB" b="0" i="0" dirty="0">
                <a:solidFill>
                  <a:srgbClr val="222222"/>
                </a:solidFill>
                <a:effectLst/>
                <a:latin typeface="Arial" panose="020B0604020202020204" pitchFamily="34" charset="0"/>
              </a:rPr>
              <a:t> (pp. 130-155). IGI Global.</a:t>
            </a:r>
            <a:endParaRPr lang="en-GB" dirty="0"/>
          </a:p>
        </p:txBody>
      </p:sp>
    </p:spTree>
    <p:extLst>
      <p:ext uri="{BB962C8B-B14F-4D97-AF65-F5344CB8AC3E}">
        <p14:creationId xmlns:p14="http://schemas.microsoft.com/office/powerpoint/2010/main" val="51356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16892-D2F4-0E6E-7AD2-8478284C7C8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8EC28DC-1DFE-24A6-8A22-DBAB49AF4ED1}"/>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FFDEDB91-3BB7-1B27-89EF-ACB6A4AE8B49}"/>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7FB6843B-B3B2-AEAE-3C4C-F169E34EC4C3}"/>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AAA3EAA4-94EF-12B6-9263-8DB73C08E457}"/>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7" name="TextBox 6">
            <a:extLst>
              <a:ext uri="{FF2B5EF4-FFF2-40B4-BE49-F238E27FC236}">
                <a16:creationId xmlns:a16="http://schemas.microsoft.com/office/drawing/2014/main" id="{F5D30088-A2E5-4CC1-0B4A-1139FDE55790}"/>
              </a:ext>
            </a:extLst>
          </p:cNvPr>
          <p:cNvSpPr txBox="1"/>
          <p:nvPr/>
        </p:nvSpPr>
        <p:spPr>
          <a:xfrm>
            <a:off x="533400" y="686670"/>
            <a:ext cx="15011400" cy="797654"/>
          </a:xfrm>
          <a:prstGeom prst="rect">
            <a:avLst/>
          </a:prstGeom>
          <a:noFill/>
        </p:spPr>
        <p:txBody>
          <a:bodyPr wrap="square" rtlCol="0">
            <a:spAutoFit/>
          </a:bodyPr>
          <a:lstStyle/>
          <a:p>
            <a:pPr algn="l">
              <a:lnSpc>
                <a:spcPts val="5523"/>
              </a:lnSpc>
            </a:pPr>
            <a:r>
              <a:rPr lang="en-US" sz="4800" spc="919" dirty="0">
                <a:solidFill>
                  <a:srgbClr val="000000"/>
                </a:solidFill>
                <a:latin typeface="+mj-lt"/>
              </a:rPr>
              <a:t>What’s Next?</a:t>
            </a:r>
          </a:p>
        </p:txBody>
      </p:sp>
      <p:sp>
        <p:nvSpPr>
          <p:cNvPr id="8" name="Content Placeholder 7">
            <a:extLst>
              <a:ext uri="{FF2B5EF4-FFF2-40B4-BE49-F238E27FC236}">
                <a16:creationId xmlns:a16="http://schemas.microsoft.com/office/drawing/2014/main" id="{991CB12F-0B99-838A-B129-FC123B367D3B}"/>
              </a:ext>
            </a:extLst>
          </p:cNvPr>
          <p:cNvSpPr>
            <a:spLocks noGrp="1"/>
          </p:cNvSpPr>
          <p:nvPr>
            <p:ph idx="1"/>
          </p:nvPr>
        </p:nvSpPr>
        <p:spPr>
          <a:xfrm>
            <a:off x="533400" y="2552700"/>
            <a:ext cx="16687800" cy="4525963"/>
          </a:xfrm>
        </p:spPr>
        <p:txBody>
          <a:bodyPr>
            <a:normAutofit fontScale="85000" lnSpcReduction="20000"/>
          </a:bodyPr>
          <a:lstStyle/>
          <a:p>
            <a:r>
              <a:rPr lang="en-GB" sz="4000" dirty="0"/>
              <a:t>Move into our base at the Edinburgh Futures Institute.</a:t>
            </a:r>
          </a:p>
          <a:p>
            <a:pPr marL="0" indent="0">
              <a:buNone/>
            </a:pPr>
            <a:endParaRPr lang="en-GB" sz="4000" dirty="0"/>
          </a:p>
          <a:p>
            <a:r>
              <a:rPr lang="en-GB" sz="4000" dirty="0"/>
              <a:t>Continue to develop and deliver on our key activities linked to Prevention and our 6 workstreams.</a:t>
            </a:r>
          </a:p>
          <a:p>
            <a:pPr marL="0" indent="0">
              <a:buNone/>
            </a:pPr>
            <a:endParaRPr lang="en-GB" sz="4000" dirty="0"/>
          </a:p>
          <a:p>
            <a:r>
              <a:rPr lang="en-GB" sz="4000" dirty="0"/>
              <a:t>Communicate what we are doing as much as possible and involve wider partners.</a:t>
            </a:r>
          </a:p>
          <a:p>
            <a:pPr marL="0" indent="0">
              <a:buNone/>
            </a:pPr>
            <a:endParaRPr lang="en-GB" sz="4000" dirty="0"/>
          </a:p>
          <a:p>
            <a:r>
              <a:rPr lang="en-GB" sz="4000" dirty="0"/>
              <a:t>Explore and share our experience of </a:t>
            </a:r>
            <a:r>
              <a:rPr lang="en-GB" sz="4000" i="1" dirty="0"/>
              <a:t>collaborative leadership in action</a:t>
            </a:r>
            <a:r>
              <a:rPr lang="en-GB" sz="4000" dirty="0"/>
              <a:t>, build momentum for further support/learning linked to growing capacity for complex collaborative work.</a:t>
            </a:r>
          </a:p>
        </p:txBody>
      </p:sp>
    </p:spTree>
    <p:extLst>
      <p:ext uri="{BB962C8B-B14F-4D97-AF65-F5344CB8AC3E}">
        <p14:creationId xmlns:p14="http://schemas.microsoft.com/office/powerpoint/2010/main" val="261458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9602943"/>
            <a:ext cx="18287997" cy="692661"/>
            <a:chOff x="0" y="0"/>
            <a:chExt cx="24383996" cy="923548"/>
          </a:xfrm>
        </p:grpSpPr>
        <p:sp>
          <p:nvSpPr>
            <p:cNvPr id="4" name="Freeform 4"/>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p:cNvGrpSpPr/>
          <p:nvPr/>
        </p:nvGrpSpPr>
        <p:grpSpPr>
          <a:xfrm>
            <a:off x="0" y="9602943"/>
            <a:ext cx="6115047" cy="696598"/>
            <a:chOff x="0" y="0"/>
            <a:chExt cx="8153396" cy="928797"/>
          </a:xfrm>
        </p:grpSpPr>
        <p:sp>
          <p:nvSpPr>
            <p:cNvPr id="6" name="Freeform 6"/>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7" name="TextBox 7"/>
          <p:cNvSpPr txBox="1"/>
          <p:nvPr/>
        </p:nvSpPr>
        <p:spPr>
          <a:xfrm>
            <a:off x="920931" y="1567490"/>
            <a:ext cx="17388840" cy="7273786"/>
          </a:xfrm>
          <a:prstGeom prst="rect">
            <a:avLst/>
          </a:prstGeom>
        </p:spPr>
        <p:txBody>
          <a:bodyPr wrap="square" lIns="0" tIns="0" rIns="0" bIns="0" rtlCol="0" anchor="t">
            <a:spAutoFit/>
          </a:bodyPr>
          <a:lstStyle/>
          <a:p>
            <a:pPr marL="193040" lvl="1">
              <a:lnSpc>
                <a:spcPct val="150000"/>
              </a:lnSpc>
            </a:pPr>
            <a:endParaRPr lang="en-US" sz="4800" dirty="0">
              <a:solidFill>
                <a:srgbClr val="000000"/>
              </a:solidFill>
              <a:latin typeface="+mj-lt"/>
            </a:endParaRPr>
          </a:p>
          <a:p>
            <a:pPr marL="878840" lvl="1" indent="-685800" algn="l">
              <a:lnSpc>
                <a:spcPct val="150000"/>
              </a:lnSpc>
              <a:buFont typeface="Arial" panose="020B0604020202020204" pitchFamily="34" charset="0"/>
              <a:buChar char="•"/>
            </a:pPr>
            <a:r>
              <a:rPr lang="en-US" sz="4800" dirty="0">
                <a:solidFill>
                  <a:srgbClr val="000000"/>
                </a:solidFill>
                <a:latin typeface="+mj-lt"/>
              </a:rPr>
              <a:t>Overview of current conditions</a:t>
            </a:r>
          </a:p>
          <a:p>
            <a:pPr marL="878840" lvl="1" indent="-685800" algn="l">
              <a:lnSpc>
                <a:spcPct val="150000"/>
              </a:lnSpc>
              <a:buFont typeface="Arial" panose="020B0604020202020204" pitchFamily="34" charset="0"/>
              <a:buChar char="•"/>
            </a:pPr>
            <a:r>
              <a:rPr lang="en-US" sz="4800" dirty="0">
                <a:solidFill>
                  <a:srgbClr val="000000"/>
                </a:solidFill>
                <a:latin typeface="+mj-lt"/>
              </a:rPr>
              <a:t>About the Prevention Hub</a:t>
            </a:r>
          </a:p>
          <a:p>
            <a:pPr marL="878840" lvl="1" indent="-685800" algn="l">
              <a:lnSpc>
                <a:spcPct val="150000"/>
              </a:lnSpc>
              <a:buFont typeface="Arial" panose="020B0604020202020204" pitchFamily="34" charset="0"/>
              <a:buChar char="•"/>
            </a:pPr>
            <a:r>
              <a:rPr lang="en-US" sz="4800" dirty="0">
                <a:solidFill>
                  <a:srgbClr val="000000"/>
                </a:solidFill>
                <a:latin typeface="+mj-lt"/>
              </a:rPr>
              <a:t>Exploring the challenge of collaboration</a:t>
            </a:r>
          </a:p>
          <a:p>
            <a:pPr marL="878840" lvl="1" indent="-685800" algn="l">
              <a:lnSpc>
                <a:spcPct val="150000"/>
              </a:lnSpc>
              <a:buFont typeface="Arial" panose="020B0604020202020204" pitchFamily="34" charset="0"/>
              <a:buChar char="•"/>
            </a:pPr>
            <a:r>
              <a:rPr lang="en-US" sz="4800" dirty="0">
                <a:solidFill>
                  <a:srgbClr val="000000"/>
                </a:solidFill>
                <a:latin typeface="+mj-lt"/>
              </a:rPr>
              <a:t>Collaborative Leadership – our underpinning methodology</a:t>
            </a:r>
          </a:p>
          <a:p>
            <a:pPr marL="386080" lvl="1" indent="-193040" algn="l">
              <a:lnSpc>
                <a:spcPct val="150000"/>
              </a:lnSpc>
              <a:buFont typeface="Arial"/>
              <a:buChar char="•"/>
            </a:pPr>
            <a:endParaRPr lang="en-US" sz="5400" dirty="0">
              <a:solidFill>
                <a:srgbClr val="000000"/>
              </a:solidFill>
              <a:latin typeface="+mj-lt"/>
            </a:endParaRPr>
          </a:p>
          <a:p>
            <a:pPr marL="386080" lvl="1" indent="-193040" algn="l">
              <a:lnSpc>
                <a:spcPts val="3840"/>
              </a:lnSpc>
            </a:pPr>
            <a:endParaRPr lang="en-US" sz="3200" dirty="0">
              <a:solidFill>
                <a:srgbClr val="000000"/>
              </a:solidFill>
              <a:latin typeface="Arial"/>
            </a:endParaRPr>
          </a:p>
        </p:txBody>
      </p:sp>
      <p:sp>
        <p:nvSpPr>
          <p:cNvPr id="8" name="Title 7">
            <a:extLst>
              <a:ext uri="{FF2B5EF4-FFF2-40B4-BE49-F238E27FC236}">
                <a16:creationId xmlns:a16="http://schemas.microsoft.com/office/drawing/2014/main" id="{C5CFD798-E47C-44DD-9E9C-B998609BF150}"/>
              </a:ext>
            </a:extLst>
          </p:cNvPr>
          <p:cNvSpPr>
            <a:spLocks noGrp="1"/>
          </p:cNvSpPr>
          <p:nvPr>
            <p:ph type="title"/>
          </p:nvPr>
        </p:nvSpPr>
        <p:spPr>
          <a:xfrm>
            <a:off x="-1676400" y="649661"/>
            <a:ext cx="8229600" cy="1143000"/>
          </a:xfrm>
        </p:spPr>
        <p:txBody>
          <a:bodyPr>
            <a:noAutofit/>
          </a:bodyPr>
          <a:lstStyle/>
          <a:p>
            <a:r>
              <a:rPr lang="en-US" sz="7200" dirty="0">
                <a:solidFill>
                  <a:srgbClr val="000000"/>
                </a:solidFill>
                <a:latin typeface="+mj-lt"/>
              </a:rPr>
              <a:t>Overview</a:t>
            </a:r>
            <a:br>
              <a:rPr lang="en-US" sz="6600" b="1" dirty="0">
                <a:solidFill>
                  <a:srgbClr val="000000"/>
                </a:solidFill>
                <a:latin typeface="+mj-lt"/>
              </a:rPr>
            </a:br>
            <a:endParaRPr lang="en-GB" sz="6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E4568-F209-C660-8B6C-F87BD7A7781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83A549-16B2-F141-BB4B-AC5669DCC747}"/>
              </a:ext>
            </a:extLst>
          </p:cNvPr>
          <p:cNvSpPr txBox="1"/>
          <p:nvPr/>
        </p:nvSpPr>
        <p:spPr>
          <a:xfrm>
            <a:off x="-2514600" y="-158915"/>
            <a:ext cx="15081347" cy="1349793"/>
          </a:xfrm>
          <a:prstGeom prst="rect">
            <a:avLst/>
          </a:prstGeom>
        </p:spPr>
        <p:txBody>
          <a:bodyPr lIns="0" tIns="0" rIns="0" bIns="0" rtlCol="0" anchor="t">
            <a:spAutoFit/>
          </a:bodyPr>
          <a:lstStyle/>
          <a:p>
            <a:pPr algn="l">
              <a:lnSpc>
                <a:spcPts val="5508"/>
              </a:lnSpc>
            </a:pPr>
            <a:endParaRPr dirty="0"/>
          </a:p>
          <a:p>
            <a:pPr algn="ctr">
              <a:lnSpc>
                <a:spcPts val="4751"/>
              </a:lnSpc>
            </a:pPr>
            <a:r>
              <a:rPr lang="en-US" sz="5400" spc="37" dirty="0">
                <a:solidFill>
                  <a:srgbClr val="000000"/>
                </a:solidFill>
                <a:latin typeface="+mj-lt"/>
              </a:rPr>
              <a:t>Thoughts, feedback, questions</a:t>
            </a:r>
          </a:p>
        </p:txBody>
      </p:sp>
      <p:grpSp>
        <p:nvGrpSpPr>
          <p:cNvPr id="3" name="Group 3">
            <a:extLst>
              <a:ext uri="{FF2B5EF4-FFF2-40B4-BE49-F238E27FC236}">
                <a16:creationId xmlns:a16="http://schemas.microsoft.com/office/drawing/2014/main" id="{7123F1FA-7893-8CBC-2C4C-3182BE7EE4A5}"/>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3E5C4AB0-8BB2-0C43-DD94-21DF7BB82BA1}"/>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3513A60A-C0FF-AED9-08A2-5A6B4355B654}"/>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71DEF27D-5AF6-EB75-1928-1F973D526D50}"/>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9" name="Freeform 9">
            <a:extLst>
              <a:ext uri="{FF2B5EF4-FFF2-40B4-BE49-F238E27FC236}">
                <a16:creationId xmlns:a16="http://schemas.microsoft.com/office/drawing/2014/main" id="{0E93DEE6-B7A2-E822-8D81-B70197C79D07}"/>
              </a:ext>
            </a:extLst>
          </p:cNvPr>
          <p:cNvSpPr/>
          <p:nvPr/>
        </p:nvSpPr>
        <p:spPr>
          <a:xfrm>
            <a:off x="11446379" y="6912694"/>
            <a:ext cx="4876567" cy="1951044"/>
          </a:xfrm>
          <a:custGeom>
            <a:avLst/>
            <a:gdLst/>
            <a:ahLst/>
            <a:cxnLst/>
            <a:rect l="l" t="t" r="r" b="b"/>
            <a:pathLst>
              <a:path w="4876567" h="1951044">
                <a:moveTo>
                  <a:pt x="0" y="0"/>
                </a:moveTo>
                <a:lnTo>
                  <a:pt x="4876567" y="0"/>
                </a:lnTo>
                <a:lnTo>
                  <a:pt x="4876567" y="1951044"/>
                </a:lnTo>
                <a:lnTo>
                  <a:pt x="0" y="1951044"/>
                </a:lnTo>
                <a:lnTo>
                  <a:pt x="0" y="0"/>
                </a:lnTo>
                <a:close/>
              </a:path>
            </a:pathLst>
          </a:custGeom>
          <a:blipFill>
            <a:blip r:embed="rId3"/>
            <a:stretch>
              <a:fillRect r="-21"/>
            </a:stretch>
          </a:blipFill>
        </p:spPr>
        <p:txBody>
          <a:bodyPr/>
          <a:lstStyle/>
          <a:p>
            <a:endParaRPr lang="en-GB"/>
          </a:p>
        </p:txBody>
      </p:sp>
      <p:sp>
        <p:nvSpPr>
          <p:cNvPr id="10" name="Freeform 10">
            <a:extLst>
              <a:ext uri="{FF2B5EF4-FFF2-40B4-BE49-F238E27FC236}">
                <a16:creationId xmlns:a16="http://schemas.microsoft.com/office/drawing/2014/main" id="{1DE96155-09CD-6523-C299-104D97313049}"/>
              </a:ext>
            </a:extLst>
          </p:cNvPr>
          <p:cNvSpPr/>
          <p:nvPr/>
        </p:nvSpPr>
        <p:spPr>
          <a:xfrm>
            <a:off x="1926954" y="5963706"/>
            <a:ext cx="1978054" cy="3064738"/>
          </a:xfrm>
          <a:custGeom>
            <a:avLst/>
            <a:gdLst/>
            <a:ahLst/>
            <a:cxnLst/>
            <a:rect l="l" t="t" r="r" b="b"/>
            <a:pathLst>
              <a:path w="1978054" h="3064738">
                <a:moveTo>
                  <a:pt x="0" y="0"/>
                </a:moveTo>
                <a:lnTo>
                  <a:pt x="1978054" y="0"/>
                </a:lnTo>
                <a:lnTo>
                  <a:pt x="1978054" y="3064738"/>
                </a:lnTo>
                <a:lnTo>
                  <a:pt x="0" y="3064738"/>
                </a:lnTo>
                <a:lnTo>
                  <a:pt x="0" y="0"/>
                </a:lnTo>
                <a:close/>
              </a:path>
            </a:pathLst>
          </a:custGeom>
          <a:blipFill>
            <a:blip r:embed="rId4"/>
            <a:stretch>
              <a:fillRect r="-67"/>
            </a:stretch>
          </a:blipFill>
        </p:spPr>
        <p:txBody>
          <a:bodyPr/>
          <a:lstStyle/>
          <a:p>
            <a:endParaRPr lang="en-GB"/>
          </a:p>
        </p:txBody>
      </p:sp>
      <p:sp>
        <p:nvSpPr>
          <p:cNvPr id="11" name="TextBox 11">
            <a:extLst>
              <a:ext uri="{FF2B5EF4-FFF2-40B4-BE49-F238E27FC236}">
                <a16:creationId xmlns:a16="http://schemas.microsoft.com/office/drawing/2014/main" id="{4326A471-4B27-2C31-88EA-263768DB7A50}"/>
              </a:ext>
            </a:extLst>
          </p:cNvPr>
          <p:cNvSpPr txBox="1"/>
          <p:nvPr/>
        </p:nvSpPr>
        <p:spPr>
          <a:xfrm>
            <a:off x="624840" y="2825957"/>
            <a:ext cx="10561361" cy="795089"/>
          </a:xfrm>
          <a:prstGeom prst="rect">
            <a:avLst/>
          </a:prstGeom>
        </p:spPr>
        <p:txBody>
          <a:bodyPr lIns="0" tIns="0" rIns="0" bIns="0" rtlCol="0" anchor="t">
            <a:spAutoFit/>
          </a:bodyPr>
          <a:lstStyle/>
          <a:p>
            <a:pPr algn="l">
              <a:lnSpc>
                <a:spcPts val="3131"/>
              </a:lnSpc>
            </a:pPr>
            <a:endParaRPr dirty="0"/>
          </a:p>
          <a:p>
            <a:pPr algn="l">
              <a:lnSpc>
                <a:spcPts val="3131"/>
              </a:lnSpc>
            </a:pPr>
            <a:endParaRPr lang="en-US" sz="2610" spc="24" dirty="0">
              <a:solidFill>
                <a:srgbClr val="000000"/>
              </a:solidFill>
              <a:latin typeface="TT Rounds Condensed"/>
            </a:endParaRPr>
          </a:p>
        </p:txBody>
      </p:sp>
      <p:sp>
        <p:nvSpPr>
          <p:cNvPr id="12" name="Freeform 12" descr="A close-up of a logo  Description automatically generated">
            <a:extLst>
              <a:ext uri="{FF2B5EF4-FFF2-40B4-BE49-F238E27FC236}">
                <a16:creationId xmlns:a16="http://schemas.microsoft.com/office/drawing/2014/main" id="{10A524A2-FDB9-AB68-EEAA-28748DD212B0}"/>
              </a:ext>
            </a:extLst>
          </p:cNvPr>
          <p:cNvSpPr/>
          <p:nvPr/>
        </p:nvSpPr>
        <p:spPr>
          <a:xfrm>
            <a:off x="5436795" y="7496075"/>
            <a:ext cx="4876569" cy="1462763"/>
          </a:xfrm>
          <a:custGeom>
            <a:avLst/>
            <a:gdLst/>
            <a:ahLst/>
            <a:cxnLst/>
            <a:rect l="l" t="t" r="r" b="b"/>
            <a:pathLst>
              <a:path w="4876569" h="1462763">
                <a:moveTo>
                  <a:pt x="0" y="0"/>
                </a:moveTo>
                <a:lnTo>
                  <a:pt x="4876569" y="0"/>
                </a:lnTo>
                <a:lnTo>
                  <a:pt x="4876569" y="1462763"/>
                </a:lnTo>
                <a:lnTo>
                  <a:pt x="0" y="1462763"/>
                </a:lnTo>
                <a:lnTo>
                  <a:pt x="0" y="0"/>
                </a:lnTo>
                <a:close/>
              </a:path>
            </a:pathLst>
          </a:custGeom>
          <a:blipFill>
            <a:blip r:embed="rId5"/>
            <a:stretch>
              <a:fillRect b="-14"/>
            </a:stretch>
          </a:blipFill>
        </p:spPr>
        <p:txBody>
          <a:bodyPr/>
          <a:lstStyle/>
          <a:p>
            <a:endParaRPr lang="en-GB"/>
          </a:p>
        </p:txBody>
      </p:sp>
      <p:sp>
        <p:nvSpPr>
          <p:cNvPr id="14" name="TextBox 13">
            <a:extLst>
              <a:ext uri="{FF2B5EF4-FFF2-40B4-BE49-F238E27FC236}">
                <a16:creationId xmlns:a16="http://schemas.microsoft.com/office/drawing/2014/main" id="{01EBAE71-1AB3-1692-86DB-F46BF23D7587}"/>
              </a:ext>
            </a:extLst>
          </p:cNvPr>
          <p:cNvSpPr txBox="1"/>
          <p:nvPr/>
        </p:nvSpPr>
        <p:spPr>
          <a:xfrm>
            <a:off x="838200" y="1930083"/>
            <a:ext cx="16824960" cy="3400931"/>
          </a:xfrm>
          <a:prstGeom prst="rect">
            <a:avLst/>
          </a:prstGeom>
          <a:noFill/>
        </p:spPr>
        <p:txBody>
          <a:bodyPr wrap="square">
            <a:spAutoFit/>
          </a:bodyPr>
          <a:lstStyle/>
          <a:p>
            <a:pPr algn="l">
              <a:lnSpc>
                <a:spcPts val="4320"/>
              </a:lnSpc>
            </a:pPr>
            <a:r>
              <a:rPr lang="en-US" sz="3600" spc="33" dirty="0">
                <a:solidFill>
                  <a:srgbClr val="000000"/>
                </a:solidFill>
                <a:latin typeface="+mj-lt"/>
              </a:rPr>
              <a:t>Thanks for listening. Please contribute via the chat with any questions or thoughts.</a:t>
            </a:r>
          </a:p>
          <a:p>
            <a:pPr algn="l">
              <a:lnSpc>
                <a:spcPts val="4320"/>
              </a:lnSpc>
            </a:pPr>
            <a:endParaRPr lang="en-US" sz="3600" spc="33" dirty="0">
              <a:solidFill>
                <a:srgbClr val="000000"/>
              </a:solidFill>
              <a:latin typeface="+mj-lt"/>
            </a:endParaRPr>
          </a:p>
          <a:p>
            <a:pPr algn="l">
              <a:lnSpc>
                <a:spcPts val="4320"/>
              </a:lnSpc>
            </a:pPr>
            <a:endParaRPr lang="en-US" sz="3600" spc="33" dirty="0">
              <a:solidFill>
                <a:srgbClr val="000000"/>
              </a:solidFill>
              <a:latin typeface="+mj-lt"/>
            </a:endParaRPr>
          </a:p>
          <a:p>
            <a:pPr algn="l">
              <a:lnSpc>
                <a:spcPts val="4320"/>
              </a:lnSpc>
            </a:pPr>
            <a:r>
              <a:rPr lang="en-US" sz="3600" spc="33" dirty="0">
                <a:solidFill>
                  <a:srgbClr val="000000"/>
                </a:solidFill>
                <a:latin typeface="+mj-lt"/>
              </a:rPr>
              <a:t>Thinking about what you have heard today and drawing from your own experiences, what do you think enables and gets in the way of 1. effective collaboration and/or </a:t>
            </a:r>
          </a:p>
          <a:p>
            <a:pPr algn="l">
              <a:lnSpc>
                <a:spcPts val="4320"/>
              </a:lnSpc>
            </a:pPr>
            <a:r>
              <a:rPr lang="en-US" sz="3600" spc="33" dirty="0">
                <a:solidFill>
                  <a:srgbClr val="000000"/>
                </a:solidFill>
                <a:latin typeface="+mj-lt"/>
              </a:rPr>
              <a:t>2. primary prevention initiatives?</a:t>
            </a:r>
          </a:p>
        </p:txBody>
      </p:sp>
    </p:spTree>
    <p:extLst>
      <p:ext uri="{BB962C8B-B14F-4D97-AF65-F5344CB8AC3E}">
        <p14:creationId xmlns:p14="http://schemas.microsoft.com/office/powerpoint/2010/main" val="164895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12254283" y="5855159"/>
            <a:ext cx="4450557" cy="2852738"/>
          </a:xfrm>
          <a:prstGeom prst="rect">
            <a:avLst/>
          </a:prstGeom>
          <a:solidFill>
            <a:schemeClr val="bg1"/>
          </a:solidFill>
          <a:ln w="9525" algn="ctr">
            <a:solidFill>
              <a:schemeClr val="tx1"/>
            </a:solidFill>
            <a:round/>
            <a:headEnd/>
            <a:tailEnd/>
          </a:ln>
        </p:spPr>
        <p:txBody>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3600">
              <a:solidFill>
                <a:schemeClr val="tx1"/>
              </a:solidFill>
            </a:endParaRP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l="36972" t="27032" r="38731" b="18671"/>
          <a:stretch>
            <a:fillRect/>
          </a:stretch>
        </p:blipFill>
        <p:spPr bwMode="auto">
          <a:xfrm>
            <a:off x="6797679" y="1900342"/>
            <a:ext cx="4916754" cy="658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7173655" y="1039044"/>
            <a:ext cx="41648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t>Justice in Scotland 2022: Vision &amp;</a:t>
            </a:r>
          </a:p>
          <a:p>
            <a:pPr>
              <a:spcBef>
                <a:spcPct val="0"/>
              </a:spcBef>
              <a:buFontTx/>
              <a:buNone/>
            </a:pPr>
            <a:r>
              <a:rPr lang="en-GB" altLang="en-US" sz="1800" dirty="0"/>
              <a:t> Priorities outcomes</a:t>
            </a:r>
          </a:p>
        </p:txBody>
      </p:sp>
      <p:pic>
        <p:nvPicPr>
          <p:cNvPr id="13" name="Content Placeholder 4"/>
          <p:cNvPicPr>
            <a:picLocks noGrp="1"/>
          </p:cNvPicPr>
          <p:nvPr>
            <p:ph idx="1"/>
          </p:nvPr>
        </p:nvPicPr>
        <p:blipFill>
          <a:blip r:embed="rId4">
            <a:extLst>
              <a:ext uri="{28A0092B-C50C-407E-A947-70E740481C1C}">
                <a14:useLocalDpi xmlns:a14="http://schemas.microsoft.com/office/drawing/2010/main" val="0"/>
              </a:ext>
            </a:extLst>
          </a:blip>
          <a:srcRect l="36229" t="15961" r="40837" b="29951"/>
          <a:stretch>
            <a:fillRect/>
          </a:stretch>
        </p:blipFill>
        <p:spPr>
          <a:xfrm>
            <a:off x="12784934" y="948008"/>
            <a:ext cx="3278981" cy="4245768"/>
          </a:xfrm>
        </p:spPr>
      </p:pic>
      <p:sp>
        <p:nvSpPr>
          <p:cNvPr id="14" name="Flowchart: Multidocument 13"/>
          <p:cNvSpPr/>
          <p:nvPr/>
        </p:nvSpPr>
        <p:spPr bwMode="auto">
          <a:xfrm>
            <a:off x="1734782" y="1177798"/>
            <a:ext cx="4267200" cy="1893095"/>
          </a:xfrm>
          <a:prstGeom prst="flowChartMultidocument">
            <a:avLst/>
          </a:prstGeom>
          <a:solidFill>
            <a:schemeClr val="accent6">
              <a:lumMod val="50000"/>
            </a:schemeClr>
          </a:solidFill>
          <a:ln w="9525" cap="flat" cmpd="sng" algn="ctr">
            <a:solidFill>
              <a:schemeClr val="accent3"/>
            </a:solidFill>
            <a:prstDash val="solid"/>
            <a:round/>
            <a:headEnd type="none" w="med" len="med"/>
            <a:tailEnd type="none" w="med" len="med"/>
          </a:ln>
          <a:effectLst/>
        </p:spPr>
        <p:txBody>
          <a:bodyPr/>
          <a:lstStyle/>
          <a:p>
            <a:pPr>
              <a:defRPr/>
            </a:pPr>
            <a:endParaRPr lang="en-GB" sz="2700" dirty="0">
              <a:solidFill>
                <a:schemeClr val="bg1"/>
              </a:solidFill>
              <a:latin typeface="Arial" pitchFamily="-105" charset="0"/>
              <a:ea typeface="ＭＳ Ｐゴシック" pitchFamily="-105" charset="-128"/>
            </a:endParaRPr>
          </a:p>
        </p:txBody>
      </p:sp>
      <p:sp>
        <p:nvSpPr>
          <p:cNvPr id="17" name="Flowchart: Multidocument 16"/>
          <p:cNvSpPr/>
          <p:nvPr/>
        </p:nvSpPr>
        <p:spPr bwMode="auto">
          <a:xfrm>
            <a:off x="875111" y="1778795"/>
            <a:ext cx="4264820" cy="1890713"/>
          </a:xfrm>
          <a:prstGeom prst="flowChartMultidocument">
            <a:avLst/>
          </a:prstGeom>
          <a:solidFill>
            <a:schemeClr val="accent6">
              <a:lumMod val="50000"/>
            </a:schemeClr>
          </a:solidFill>
          <a:ln w="9525" cap="flat" cmpd="sng" algn="ctr">
            <a:solidFill>
              <a:schemeClr val="accent3"/>
            </a:solidFill>
            <a:prstDash val="solid"/>
            <a:round/>
            <a:headEnd type="none" w="med" len="med"/>
            <a:tailEnd type="none" w="med" len="med"/>
          </a:ln>
          <a:effectLst/>
        </p:spPr>
        <p:txBody>
          <a:bodyPr anchor="ctr"/>
          <a:lstStyle/>
          <a:p>
            <a:pPr algn="ctr">
              <a:defRPr/>
            </a:pPr>
            <a:endParaRPr lang="en-GB" altLang="en-US" b="1" dirty="0">
              <a:solidFill>
                <a:schemeClr val="bg1"/>
              </a:solidFill>
            </a:endParaRPr>
          </a:p>
          <a:p>
            <a:pPr algn="ctr">
              <a:defRPr/>
            </a:pPr>
            <a:r>
              <a:rPr lang="en-GB" altLang="en-US" b="1" dirty="0">
                <a:solidFill>
                  <a:schemeClr val="bg1"/>
                </a:solidFill>
              </a:rPr>
              <a:t>Scottish Government – </a:t>
            </a:r>
            <a:br>
              <a:rPr lang="en-GB" altLang="en-US" b="1" dirty="0">
                <a:solidFill>
                  <a:schemeClr val="bg1"/>
                </a:solidFill>
              </a:rPr>
            </a:br>
            <a:r>
              <a:rPr lang="en-GB" altLang="en-US" b="1" dirty="0">
                <a:solidFill>
                  <a:schemeClr val="bg1"/>
                </a:solidFill>
              </a:rPr>
              <a:t>Public Health Related Strategies</a:t>
            </a:r>
            <a:endParaRPr lang="en-GB" b="1" dirty="0">
              <a:solidFill>
                <a:schemeClr val="bg1"/>
              </a:solidFill>
            </a:endParaRPr>
          </a:p>
          <a:p>
            <a:pPr>
              <a:defRPr/>
            </a:pPr>
            <a:endParaRPr lang="en-GB" sz="2700" dirty="0">
              <a:solidFill>
                <a:schemeClr val="bg1"/>
              </a:solidFill>
              <a:latin typeface="Arial" pitchFamily="-105" charset="0"/>
              <a:ea typeface="ＭＳ Ｐゴシック" pitchFamily="-105" charset="-128"/>
            </a:endParaRPr>
          </a:p>
        </p:txBody>
      </p:sp>
      <p:pic>
        <p:nvPicPr>
          <p:cNvPr id="18" name="Content Placeholder 3"/>
          <p:cNvPicPr>
            <a:picLocks noChangeAspect="1"/>
          </p:cNvPicPr>
          <p:nvPr/>
        </p:nvPicPr>
        <p:blipFill>
          <a:blip r:embed="rId5">
            <a:extLst>
              <a:ext uri="{28A0092B-C50C-407E-A947-70E740481C1C}">
                <a14:useLocalDpi xmlns:a14="http://schemas.microsoft.com/office/drawing/2010/main" val="0"/>
              </a:ext>
            </a:extLst>
          </a:blip>
          <a:srcRect l="19014" t="35674" r="52359" b="18858"/>
          <a:stretch>
            <a:fillRect/>
          </a:stretch>
        </p:blipFill>
        <p:spPr bwMode="auto">
          <a:xfrm>
            <a:off x="875110" y="4651649"/>
            <a:ext cx="4264820" cy="395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7"/>
          <p:cNvSpPr txBox="1">
            <a:spLocks noChangeArrowheads="1"/>
          </p:cNvSpPr>
          <p:nvPr/>
        </p:nvSpPr>
        <p:spPr bwMode="auto">
          <a:xfrm>
            <a:off x="11899109" y="9822659"/>
            <a:ext cx="4164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a:t>The National Performance Framework</a:t>
            </a:r>
          </a:p>
        </p:txBody>
      </p:sp>
      <p:pic>
        <p:nvPicPr>
          <p:cNvPr id="38914" name="Picture 2" descr="image0.png"/>
          <p:cNvPicPr>
            <a:picLocks noChangeAspect="1" noChangeArrowheads="1"/>
          </p:cNvPicPr>
          <p:nvPr/>
        </p:nvPicPr>
        <p:blipFill>
          <a:blip r:embed="rId6">
            <a:extLst>
              <a:ext uri="{28A0092B-C50C-407E-A947-70E740481C1C}">
                <a14:useLocalDpi xmlns:a14="http://schemas.microsoft.com/office/drawing/2010/main" val="0"/>
              </a:ext>
            </a:extLst>
          </a:blip>
          <a:srcRect t="16266" b="54202"/>
          <a:stretch>
            <a:fillRect/>
          </a:stretch>
        </p:blipFill>
        <p:spPr bwMode="auto">
          <a:xfrm>
            <a:off x="12372155" y="5931358"/>
            <a:ext cx="42148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4ABAB58-FC9E-BC9D-FAD7-34FB07AA540D}"/>
              </a:ext>
            </a:extLst>
          </p:cNvPr>
          <p:cNvSpPr txBox="1"/>
          <p:nvPr/>
        </p:nvSpPr>
        <p:spPr>
          <a:xfrm>
            <a:off x="149345" y="182058"/>
            <a:ext cx="9144000" cy="461665"/>
          </a:xfrm>
          <a:prstGeom prst="rect">
            <a:avLst/>
          </a:prstGeom>
          <a:noFill/>
        </p:spPr>
        <p:txBody>
          <a:bodyPr wrap="square">
            <a:spAutoFit/>
          </a:bodyPr>
          <a:lstStyle/>
          <a:p>
            <a:r>
              <a:rPr lang="en-GB" altLang="en-US" sz="2400" b="1" dirty="0">
                <a:latin typeface="+mj-lt"/>
                <a:ea typeface="ＭＳ Ｐゴシック" panose="020B0600070205080204" pitchFamily="34" charset="-128"/>
              </a:rPr>
              <a:t>JOINT STRATEGY FOR POLICING 2023 </a:t>
            </a:r>
          </a:p>
        </p:txBody>
      </p:sp>
    </p:spTree>
    <p:extLst>
      <p:ext uri="{BB962C8B-B14F-4D97-AF65-F5344CB8AC3E}">
        <p14:creationId xmlns:p14="http://schemas.microsoft.com/office/powerpoint/2010/main" val="313792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8914"/>
                                        </p:tgtEl>
                                        <p:attrNameLst>
                                          <p:attrName>style.visibility</p:attrName>
                                        </p:attrNameLst>
                                      </p:cBhvr>
                                      <p:to>
                                        <p:strVal val="visible"/>
                                      </p:to>
                                    </p:set>
                                    <p:anim calcmode="lin" valueType="num">
                                      <p:cBhvr>
                                        <p:cTn id="25" dur="500" fill="hold"/>
                                        <p:tgtEl>
                                          <p:spTgt spid="38914"/>
                                        </p:tgtEl>
                                        <p:attrNameLst>
                                          <p:attrName>ppt_w</p:attrName>
                                        </p:attrNameLst>
                                      </p:cBhvr>
                                      <p:tavLst>
                                        <p:tav tm="0">
                                          <p:val>
                                            <p:fltVal val="0"/>
                                          </p:val>
                                        </p:tav>
                                        <p:tav tm="100000">
                                          <p:val>
                                            <p:strVal val="#ppt_w"/>
                                          </p:val>
                                        </p:tav>
                                      </p:tavLst>
                                    </p:anim>
                                    <p:anim calcmode="lin" valueType="num">
                                      <p:cBhvr>
                                        <p:cTn id="26" dur="500" fill="hold"/>
                                        <p:tgtEl>
                                          <p:spTgt spid="38914"/>
                                        </p:tgtEl>
                                        <p:attrNameLst>
                                          <p:attrName>ppt_h</p:attrName>
                                        </p:attrNameLst>
                                      </p:cBhvr>
                                      <p:tavLst>
                                        <p:tav tm="0">
                                          <p:val>
                                            <p:fltVal val="0"/>
                                          </p:val>
                                        </p:tav>
                                        <p:tav tm="100000">
                                          <p:val>
                                            <p:strVal val="#ppt_h"/>
                                          </p:val>
                                        </p:tav>
                                      </p:tavLst>
                                    </p:anim>
                                    <p:animEffect transition="in" filter="fade">
                                      <p:cBhvr>
                                        <p:cTn id="27" dur="500"/>
                                        <p:tgtEl>
                                          <p:spTgt spid="38914"/>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P spid="14" grpId="0" animBg="1"/>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8288000" cy="825500"/>
            <a:chOff x="0" y="0"/>
            <a:chExt cx="24384000" cy="1100667"/>
          </a:xfrm>
        </p:grpSpPr>
        <p:sp>
          <p:nvSpPr>
            <p:cNvPr id="3" name="Freeform 3"/>
            <p:cNvSpPr/>
            <p:nvPr/>
          </p:nvSpPr>
          <p:spPr>
            <a:xfrm>
              <a:off x="0" y="0"/>
              <a:ext cx="24384000" cy="1100709"/>
            </a:xfrm>
            <a:custGeom>
              <a:avLst/>
              <a:gdLst/>
              <a:ahLst/>
              <a:cxnLst/>
              <a:rect l="l" t="t" r="r" b="b"/>
              <a:pathLst>
                <a:path w="24384000" h="1100709">
                  <a:moveTo>
                    <a:pt x="0" y="0"/>
                  </a:moveTo>
                  <a:lnTo>
                    <a:pt x="24384000" y="0"/>
                  </a:lnTo>
                  <a:lnTo>
                    <a:pt x="24384000" y="1100709"/>
                  </a:lnTo>
                  <a:lnTo>
                    <a:pt x="0" y="1100709"/>
                  </a:lnTo>
                  <a:close/>
                </a:path>
              </a:pathLst>
            </a:custGeom>
            <a:solidFill>
              <a:srgbClr val="000000"/>
            </a:solidFill>
          </p:spPr>
          <p:txBody>
            <a:bodyPr/>
            <a:lstStyle/>
            <a:p>
              <a:endParaRPr lang="en-GB"/>
            </a:p>
          </p:txBody>
        </p:sp>
      </p:grpSp>
      <p:grpSp>
        <p:nvGrpSpPr>
          <p:cNvPr id="4" name="Group 4"/>
          <p:cNvGrpSpPr/>
          <p:nvPr/>
        </p:nvGrpSpPr>
        <p:grpSpPr>
          <a:xfrm>
            <a:off x="7094657" y="241148"/>
            <a:ext cx="4098683" cy="323165"/>
            <a:chOff x="0" y="0"/>
            <a:chExt cx="5464911" cy="430887"/>
          </a:xfrm>
        </p:grpSpPr>
        <p:sp>
          <p:nvSpPr>
            <p:cNvPr id="5" name="Freeform 5"/>
            <p:cNvSpPr/>
            <p:nvPr/>
          </p:nvSpPr>
          <p:spPr>
            <a:xfrm>
              <a:off x="0" y="0"/>
              <a:ext cx="5464937" cy="430911"/>
            </a:xfrm>
            <a:custGeom>
              <a:avLst/>
              <a:gdLst/>
              <a:ahLst/>
              <a:cxnLst/>
              <a:rect l="l" t="t" r="r" b="b"/>
              <a:pathLst>
                <a:path w="5464937" h="430911">
                  <a:moveTo>
                    <a:pt x="0" y="0"/>
                  </a:moveTo>
                  <a:lnTo>
                    <a:pt x="5464937" y="0"/>
                  </a:lnTo>
                  <a:lnTo>
                    <a:pt x="5464937" y="430911"/>
                  </a:lnTo>
                  <a:lnTo>
                    <a:pt x="0" y="430911"/>
                  </a:lnTo>
                  <a:close/>
                </a:path>
              </a:pathLst>
            </a:custGeom>
            <a:solidFill>
              <a:srgbClr val="000000"/>
            </a:solidFill>
          </p:spPr>
          <p:txBody>
            <a:bodyPr/>
            <a:lstStyle/>
            <a:p>
              <a:endParaRPr lang="en-GB"/>
            </a:p>
          </p:txBody>
        </p:sp>
        <p:sp>
          <p:nvSpPr>
            <p:cNvPr id="6" name="TextBox 6"/>
            <p:cNvSpPr txBox="1"/>
            <p:nvPr/>
          </p:nvSpPr>
          <p:spPr>
            <a:xfrm>
              <a:off x="0" y="-47625"/>
              <a:ext cx="5464911" cy="478512"/>
            </a:xfrm>
            <a:prstGeom prst="rect">
              <a:avLst/>
            </a:prstGeom>
          </p:spPr>
          <p:txBody>
            <a:bodyPr lIns="50800" tIns="50800" rIns="50800" bIns="50800" rtlCol="0" anchor="t"/>
            <a:lstStyle/>
            <a:p>
              <a:pPr algn="ctr">
                <a:lnSpc>
                  <a:spcPts val="1800"/>
                </a:lnSpc>
              </a:pPr>
              <a:r>
                <a:rPr lang="en-US" sz="1500" spc="-7">
                  <a:solidFill>
                    <a:srgbClr val="FFFFFF"/>
                  </a:solidFill>
                  <a:latin typeface="Evolventa"/>
                </a:rPr>
                <a:t>OFFICIAL – POLICE ONLY</a:t>
              </a:r>
            </a:p>
          </p:txBody>
        </p:sp>
      </p:grpSp>
      <p:sp>
        <p:nvSpPr>
          <p:cNvPr id="7" name="TextBox 7"/>
          <p:cNvSpPr txBox="1"/>
          <p:nvPr/>
        </p:nvSpPr>
        <p:spPr>
          <a:xfrm>
            <a:off x="476758" y="154531"/>
            <a:ext cx="5570891" cy="390733"/>
          </a:xfrm>
          <a:prstGeom prst="rect">
            <a:avLst/>
          </a:prstGeom>
        </p:spPr>
        <p:txBody>
          <a:bodyPr lIns="0" tIns="0" rIns="0" bIns="0" rtlCol="0" anchor="t">
            <a:spAutoFit/>
          </a:bodyPr>
          <a:lstStyle/>
          <a:p>
            <a:pPr algn="l">
              <a:lnSpc>
                <a:spcPts val="2520"/>
              </a:lnSpc>
            </a:pPr>
            <a:r>
              <a:rPr lang="en-US" sz="2100" spc="-10">
                <a:solidFill>
                  <a:srgbClr val="FFFFFF"/>
                </a:solidFill>
                <a:latin typeface="Evolventa"/>
              </a:rPr>
              <a:t>Demand Analysis - 2022</a:t>
            </a:r>
          </a:p>
        </p:txBody>
      </p:sp>
      <p:sp>
        <p:nvSpPr>
          <p:cNvPr id="8" name="Freeform 8"/>
          <p:cNvSpPr/>
          <p:nvPr/>
        </p:nvSpPr>
        <p:spPr>
          <a:xfrm>
            <a:off x="14464762" y="-12856"/>
            <a:ext cx="3663347" cy="838349"/>
          </a:xfrm>
          <a:custGeom>
            <a:avLst/>
            <a:gdLst/>
            <a:ahLst/>
            <a:cxnLst/>
            <a:rect l="l" t="t" r="r" b="b"/>
            <a:pathLst>
              <a:path w="3663347" h="838349">
                <a:moveTo>
                  <a:pt x="0" y="0"/>
                </a:moveTo>
                <a:lnTo>
                  <a:pt x="3663347" y="0"/>
                </a:lnTo>
                <a:lnTo>
                  <a:pt x="3663347" y="838349"/>
                </a:lnTo>
                <a:lnTo>
                  <a:pt x="0" y="838349"/>
                </a:lnTo>
                <a:lnTo>
                  <a:pt x="0" y="0"/>
                </a:lnTo>
                <a:close/>
              </a:path>
            </a:pathLst>
          </a:custGeom>
          <a:blipFill>
            <a:blip r:embed="rId3"/>
            <a:stretch>
              <a:fillRect l="-124" r="-124"/>
            </a:stretch>
          </a:blipFill>
        </p:spPr>
        <p:txBody>
          <a:bodyPr/>
          <a:lstStyle/>
          <a:p>
            <a:endParaRPr lang="en-GB"/>
          </a:p>
        </p:txBody>
      </p:sp>
      <p:sp>
        <p:nvSpPr>
          <p:cNvPr id="9" name="Freeform 9"/>
          <p:cNvSpPr/>
          <p:nvPr/>
        </p:nvSpPr>
        <p:spPr>
          <a:xfrm>
            <a:off x="9296716" y="4837139"/>
            <a:ext cx="1190702" cy="2092233"/>
          </a:xfrm>
          <a:custGeom>
            <a:avLst/>
            <a:gdLst/>
            <a:ahLst/>
            <a:cxnLst/>
            <a:rect l="l" t="t" r="r" b="b"/>
            <a:pathLst>
              <a:path w="1190702" h="2092233">
                <a:moveTo>
                  <a:pt x="0" y="0"/>
                </a:moveTo>
                <a:lnTo>
                  <a:pt x="1190702" y="0"/>
                </a:lnTo>
                <a:lnTo>
                  <a:pt x="1190702" y="2092233"/>
                </a:lnTo>
                <a:lnTo>
                  <a:pt x="0" y="2092233"/>
                </a:lnTo>
                <a:lnTo>
                  <a:pt x="0" y="0"/>
                </a:lnTo>
                <a:close/>
              </a:path>
            </a:pathLst>
          </a:custGeom>
          <a:blipFill>
            <a:blip r:embed="rId4"/>
            <a:stretch>
              <a:fillRect/>
            </a:stretch>
          </a:blipFill>
        </p:spPr>
        <p:txBody>
          <a:bodyPr/>
          <a:lstStyle/>
          <a:p>
            <a:endParaRPr lang="en-GB"/>
          </a:p>
        </p:txBody>
      </p:sp>
      <p:sp>
        <p:nvSpPr>
          <p:cNvPr id="10" name="Freeform 10"/>
          <p:cNvSpPr/>
          <p:nvPr/>
        </p:nvSpPr>
        <p:spPr>
          <a:xfrm>
            <a:off x="9210340" y="7014181"/>
            <a:ext cx="1363451" cy="1514945"/>
          </a:xfrm>
          <a:custGeom>
            <a:avLst/>
            <a:gdLst/>
            <a:ahLst/>
            <a:cxnLst/>
            <a:rect l="l" t="t" r="r" b="b"/>
            <a:pathLst>
              <a:path w="1363451" h="1514945">
                <a:moveTo>
                  <a:pt x="0" y="0"/>
                </a:moveTo>
                <a:lnTo>
                  <a:pt x="1363451" y="0"/>
                </a:lnTo>
                <a:lnTo>
                  <a:pt x="1363451" y="1514945"/>
                </a:lnTo>
                <a:lnTo>
                  <a:pt x="0" y="1514945"/>
                </a:lnTo>
                <a:lnTo>
                  <a:pt x="0" y="0"/>
                </a:lnTo>
                <a:close/>
              </a:path>
            </a:pathLst>
          </a:custGeom>
          <a:blipFill>
            <a:blip r:embed="rId5"/>
            <a:stretch>
              <a:fillRect/>
            </a:stretch>
          </a:blipFill>
        </p:spPr>
        <p:txBody>
          <a:bodyPr/>
          <a:lstStyle/>
          <a:p>
            <a:endParaRPr lang="en-GB"/>
          </a:p>
        </p:txBody>
      </p:sp>
      <p:grpSp>
        <p:nvGrpSpPr>
          <p:cNvPr id="11" name="Group 11"/>
          <p:cNvGrpSpPr/>
          <p:nvPr/>
        </p:nvGrpSpPr>
        <p:grpSpPr>
          <a:xfrm>
            <a:off x="-15767" y="8582986"/>
            <a:ext cx="18288000" cy="1704014"/>
            <a:chOff x="0" y="0"/>
            <a:chExt cx="24384000" cy="2272019"/>
          </a:xfrm>
        </p:grpSpPr>
        <p:sp>
          <p:nvSpPr>
            <p:cNvPr id="12" name="Freeform 12"/>
            <p:cNvSpPr/>
            <p:nvPr/>
          </p:nvSpPr>
          <p:spPr>
            <a:xfrm>
              <a:off x="0" y="0"/>
              <a:ext cx="24384000" cy="2272030"/>
            </a:xfrm>
            <a:custGeom>
              <a:avLst/>
              <a:gdLst/>
              <a:ahLst/>
              <a:cxnLst/>
              <a:rect l="l" t="t" r="r" b="b"/>
              <a:pathLst>
                <a:path w="24384000" h="2272030">
                  <a:moveTo>
                    <a:pt x="0" y="0"/>
                  </a:moveTo>
                  <a:lnTo>
                    <a:pt x="24384000" y="0"/>
                  </a:lnTo>
                  <a:lnTo>
                    <a:pt x="24384000" y="2272030"/>
                  </a:lnTo>
                  <a:lnTo>
                    <a:pt x="0" y="2272030"/>
                  </a:lnTo>
                  <a:close/>
                </a:path>
              </a:pathLst>
            </a:custGeom>
            <a:solidFill>
              <a:srgbClr val="215968"/>
            </a:solidFill>
          </p:spPr>
          <p:txBody>
            <a:bodyPr/>
            <a:lstStyle/>
            <a:p>
              <a:endParaRPr lang="en-GB"/>
            </a:p>
          </p:txBody>
        </p:sp>
      </p:grpSp>
      <p:grpSp>
        <p:nvGrpSpPr>
          <p:cNvPr id="13" name="Group 13"/>
          <p:cNvGrpSpPr/>
          <p:nvPr/>
        </p:nvGrpSpPr>
        <p:grpSpPr>
          <a:xfrm>
            <a:off x="0" y="707723"/>
            <a:ext cx="18288000" cy="4160538"/>
            <a:chOff x="0" y="0"/>
            <a:chExt cx="24384000" cy="5547384"/>
          </a:xfrm>
        </p:grpSpPr>
        <p:sp>
          <p:nvSpPr>
            <p:cNvPr id="14" name="Freeform 14"/>
            <p:cNvSpPr/>
            <p:nvPr/>
          </p:nvSpPr>
          <p:spPr>
            <a:xfrm>
              <a:off x="0" y="0"/>
              <a:ext cx="24384000" cy="5547360"/>
            </a:xfrm>
            <a:custGeom>
              <a:avLst/>
              <a:gdLst/>
              <a:ahLst/>
              <a:cxnLst/>
              <a:rect l="l" t="t" r="r" b="b"/>
              <a:pathLst>
                <a:path w="24384000" h="5547360">
                  <a:moveTo>
                    <a:pt x="0" y="0"/>
                  </a:moveTo>
                  <a:lnTo>
                    <a:pt x="24384000" y="0"/>
                  </a:lnTo>
                  <a:lnTo>
                    <a:pt x="24384000" y="5547360"/>
                  </a:lnTo>
                  <a:lnTo>
                    <a:pt x="0" y="5547360"/>
                  </a:lnTo>
                  <a:close/>
                </a:path>
              </a:pathLst>
            </a:custGeom>
            <a:solidFill>
              <a:srgbClr val="215968"/>
            </a:solidFill>
          </p:spPr>
          <p:txBody>
            <a:bodyPr/>
            <a:lstStyle/>
            <a:p>
              <a:endParaRPr lang="en-GB"/>
            </a:p>
          </p:txBody>
        </p:sp>
      </p:grpSp>
      <p:sp>
        <p:nvSpPr>
          <p:cNvPr id="15" name="TextBox 15"/>
          <p:cNvSpPr txBox="1"/>
          <p:nvPr/>
        </p:nvSpPr>
        <p:spPr>
          <a:xfrm>
            <a:off x="17536032" y="9746933"/>
            <a:ext cx="660528" cy="494348"/>
          </a:xfrm>
          <a:prstGeom prst="rect">
            <a:avLst/>
          </a:prstGeom>
        </p:spPr>
        <p:txBody>
          <a:bodyPr lIns="0" tIns="0" rIns="0" bIns="0" rtlCol="0" anchor="t">
            <a:spAutoFit/>
          </a:bodyPr>
          <a:lstStyle/>
          <a:p>
            <a:pPr algn="r">
              <a:lnSpc>
                <a:spcPts val="2160"/>
              </a:lnSpc>
            </a:pPr>
            <a:r>
              <a:rPr lang="en-US" sz="1800">
                <a:solidFill>
                  <a:srgbClr val="898989"/>
                </a:solidFill>
                <a:latin typeface="Consolas"/>
              </a:rPr>
              <a:t>4</a:t>
            </a:r>
          </a:p>
        </p:txBody>
      </p:sp>
      <p:sp>
        <p:nvSpPr>
          <p:cNvPr id="16" name="TextBox 16"/>
          <p:cNvSpPr txBox="1"/>
          <p:nvPr/>
        </p:nvSpPr>
        <p:spPr>
          <a:xfrm>
            <a:off x="221795" y="738506"/>
            <a:ext cx="8624645" cy="891957"/>
          </a:xfrm>
          <a:prstGeom prst="rect">
            <a:avLst/>
          </a:prstGeom>
        </p:spPr>
        <p:txBody>
          <a:bodyPr lIns="0" tIns="0" rIns="0" bIns="0" rtlCol="0" anchor="t">
            <a:spAutoFit/>
          </a:bodyPr>
          <a:lstStyle/>
          <a:p>
            <a:pPr algn="l">
              <a:lnSpc>
                <a:spcPts val="5759"/>
              </a:lnSpc>
            </a:pPr>
            <a:r>
              <a:rPr lang="en-US" sz="4800" spc="-23">
                <a:solidFill>
                  <a:srgbClr val="FFFFFF"/>
                </a:solidFill>
                <a:latin typeface="Evolventa Bold"/>
              </a:rPr>
              <a:t>Vulnerability</a:t>
            </a:r>
          </a:p>
        </p:txBody>
      </p:sp>
      <p:sp>
        <p:nvSpPr>
          <p:cNvPr id="17" name="Freeform 17"/>
          <p:cNvSpPr/>
          <p:nvPr/>
        </p:nvSpPr>
        <p:spPr>
          <a:xfrm>
            <a:off x="16948841" y="930176"/>
            <a:ext cx="1245090" cy="660344"/>
          </a:xfrm>
          <a:custGeom>
            <a:avLst/>
            <a:gdLst/>
            <a:ahLst/>
            <a:cxnLst/>
            <a:rect l="l" t="t" r="r" b="b"/>
            <a:pathLst>
              <a:path w="1245090" h="660344">
                <a:moveTo>
                  <a:pt x="0" y="0"/>
                </a:moveTo>
                <a:lnTo>
                  <a:pt x="1245090" y="0"/>
                </a:lnTo>
                <a:lnTo>
                  <a:pt x="1245090" y="660344"/>
                </a:lnTo>
                <a:lnTo>
                  <a:pt x="0" y="660344"/>
                </a:lnTo>
                <a:lnTo>
                  <a:pt x="0" y="0"/>
                </a:lnTo>
                <a:close/>
              </a:path>
            </a:pathLst>
          </a:custGeom>
          <a:blipFill>
            <a:blip r:embed="rId6"/>
            <a:stretch>
              <a:fillRect/>
            </a:stretch>
          </a:blipFill>
        </p:spPr>
        <p:txBody>
          <a:bodyPr/>
          <a:lstStyle/>
          <a:p>
            <a:endParaRPr lang="en-GB"/>
          </a:p>
        </p:txBody>
      </p:sp>
      <p:sp>
        <p:nvSpPr>
          <p:cNvPr id="18" name="Freeform 18"/>
          <p:cNvSpPr/>
          <p:nvPr/>
        </p:nvSpPr>
        <p:spPr>
          <a:xfrm>
            <a:off x="36918" y="4939422"/>
            <a:ext cx="2483454" cy="1585719"/>
          </a:xfrm>
          <a:custGeom>
            <a:avLst/>
            <a:gdLst/>
            <a:ahLst/>
            <a:cxnLst/>
            <a:rect l="l" t="t" r="r" b="b"/>
            <a:pathLst>
              <a:path w="2483454" h="1585719">
                <a:moveTo>
                  <a:pt x="0" y="0"/>
                </a:moveTo>
                <a:lnTo>
                  <a:pt x="2483454" y="0"/>
                </a:lnTo>
                <a:lnTo>
                  <a:pt x="2483454" y="1585719"/>
                </a:lnTo>
                <a:lnTo>
                  <a:pt x="0" y="1585719"/>
                </a:lnTo>
                <a:lnTo>
                  <a:pt x="0" y="0"/>
                </a:lnTo>
                <a:close/>
              </a:path>
            </a:pathLst>
          </a:custGeom>
          <a:blipFill>
            <a:blip r:embed="rId7"/>
            <a:stretch>
              <a:fillRect/>
            </a:stretch>
          </a:blipFill>
        </p:spPr>
        <p:txBody>
          <a:bodyPr/>
          <a:lstStyle/>
          <a:p>
            <a:endParaRPr lang="en-GB"/>
          </a:p>
        </p:txBody>
      </p:sp>
      <p:sp>
        <p:nvSpPr>
          <p:cNvPr id="19" name="Freeform 19"/>
          <p:cNvSpPr/>
          <p:nvPr/>
        </p:nvSpPr>
        <p:spPr>
          <a:xfrm>
            <a:off x="485208" y="6836532"/>
            <a:ext cx="1586874" cy="1586874"/>
          </a:xfrm>
          <a:custGeom>
            <a:avLst/>
            <a:gdLst/>
            <a:ahLst/>
            <a:cxnLst/>
            <a:rect l="l" t="t" r="r" b="b"/>
            <a:pathLst>
              <a:path w="1586874" h="1586874">
                <a:moveTo>
                  <a:pt x="0" y="0"/>
                </a:moveTo>
                <a:lnTo>
                  <a:pt x="1586874" y="0"/>
                </a:lnTo>
                <a:lnTo>
                  <a:pt x="1586874" y="1586874"/>
                </a:lnTo>
                <a:lnTo>
                  <a:pt x="0" y="1586874"/>
                </a:lnTo>
                <a:lnTo>
                  <a:pt x="0" y="0"/>
                </a:lnTo>
                <a:close/>
              </a:path>
            </a:pathLst>
          </a:custGeom>
          <a:blipFill>
            <a:blip r:embed="rId8"/>
            <a:stretch>
              <a:fillRect/>
            </a:stretch>
          </a:blipFill>
        </p:spPr>
        <p:txBody>
          <a:bodyPr/>
          <a:lstStyle/>
          <a:p>
            <a:endParaRPr lang="en-GB"/>
          </a:p>
        </p:txBody>
      </p:sp>
      <p:sp>
        <p:nvSpPr>
          <p:cNvPr id="20" name="TextBox 20"/>
          <p:cNvSpPr txBox="1"/>
          <p:nvPr/>
        </p:nvSpPr>
        <p:spPr>
          <a:xfrm>
            <a:off x="2518472" y="4870658"/>
            <a:ext cx="5758955" cy="1864028"/>
          </a:xfrm>
          <a:prstGeom prst="rect">
            <a:avLst/>
          </a:prstGeom>
        </p:spPr>
        <p:txBody>
          <a:bodyPr lIns="0" tIns="0" rIns="0" bIns="0" rtlCol="0" anchor="t">
            <a:spAutoFit/>
          </a:bodyPr>
          <a:lstStyle/>
          <a:p>
            <a:pPr algn="l">
              <a:lnSpc>
                <a:spcPts val="3240"/>
              </a:lnSpc>
            </a:pPr>
            <a:r>
              <a:rPr lang="en-US" sz="2700" spc="-12">
                <a:solidFill>
                  <a:srgbClr val="000000"/>
                </a:solidFill>
                <a:latin typeface="Evolventa Bold"/>
              </a:rPr>
              <a:t>Females within iVPD</a:t>
            </a:r>
          </a:p>
          <a:p>
            <a:pPr algn="l">
              <a:lnSpc>
                <a:spcPts val="1980"/>
              </a:lnSpc>
            </a:pPr>
            <a:endParaRPr lang="en-US" sz="2700" spc="-12">
              <a:solidFill>
                <a:srgbClr val="000000"/>
              </a:solidFill>
              <a:latin typeface="Evolventa Bold"/>
            </a:endParaRPr>
          </a:p>
          <a:p>
            <a:pPr algn="l">
              <a:lnSpc>
                <a:spcPts val="1980"/>
              </a:lnSpc>
            </a:pPr>
            <a:r>
              <a:rPr lang="en-US" sz="1650" spc="-7">
                <a:solidFill>
                  <a:srgbClr val="000000"/>
                </a:solidFill>
                <a:latin typeface="Evolventa"/>
              </a:rPr>
              <a:t>From analysis of female nominals recorded on iVPD we are seeing a substantial increase in vulnerability markers such as ‘Sexual Harm’ and ‘Mental Health’ over the last five financial years. </a:t>
            </a:r>
          </a:p>
          <a:p>
            <a:pPr algn="l">
              <a:lnSpc>
                <a:spcPts val="1980"/>
              </a:lnSpc>
            </a:pPr>
            <a:endParaRPr lang="en-US" sz="1650" spc="-7">
              <a:solidFill>
                <a:srgbClr val="000000"/>
              </a:solidFill>
              <a:latin typeface="Evolventa"/>
            </a:endParaRPr>
          </a:p>
        </p:txBody>
      </p:sp>
      <p:sp>
        <p:nvSpPr>
          <p:cNvPr id="21" name="TextBox 21"/>
          <p:cNvSpPr txBox="1"/>
          <p:nvPr/>
        </p:nvSpPr>
        <p:spPr>
          <a:xfrm>
            <a:off x="2474717" y="6735161"/>
            <a:ext cx="6234653" cy="1864028"/>
          </a:xfrm>
          <a:prstGeom prst="rect">
            <a:avLst/>
          </a:prstGeom>
        </p:spPr>
        <p:txBody>
          <a:bodyPr lIns="0" tIns="0" rIns="0" bIns="0" rtlCol="0" anchor="t">
            <a:spAutoFit/>
          </a:bodyPr>
          <a:lstStyle/>
          <a:p>
            <a:pPr algn="l">
              <a:lnSpc>
                <a:spcPts val="3240"/>
              </a:lnSpc>
            </a:pPr>
            <a:r>
              <a:rPr lang="en-US" sz="2700" spc="-12">
                <a:solidFill>
                  <a:srgbClr val="000000"/>
                </a:solidFill>
                <a:latin typeface="Evolventa Bold"/>
              </a:rPr>
              <a:t>Rising Cost of Living &amp; Mental Health</a:t>
            </a:r>
          </a:p>
          <a:p>
            <a:pPr algn="l">
              <a:lnSpc>
                <a:spcPts val="1980"/>
              </a:lnSpc>
            </a:pPr>
            <a:endParaRPr lang="en-US" sz="2700" spc="-12">
              <a:solidFill>
                <a:srgbClr val="000000"/>
              </a:solidFill>
              <a:latin typeface="Evolventa Bold"/>
            </a:endParaRPr>
          </a:p>
          <a:p>
            <a:pPr algn="l">
              <a:lnSpc>
                <a:spcPts val="1980"/>
              </a:lnSpc>
            </a:pPr>
            <a:r>
              <a:rPr lang="en-US" sz="1650" spc="-7">
                <a:solidFill>
                  <a:srgbClr val="000000"/>
                </a:solidFill>
                <a:latin typeface="Evolventa"/>
              </a:rPr>
              <a:t>Exploring persons within iVPD flagged as 'financially at risk' the data shows both genders have seen a rise over the last 5 years, with males seeing a faster rise of 63% compared to females at 23%. </a:t>
            </a:r>
          </a:p>
          <a:p>
            <a:pPr algn="l">
              <a:lnSpc>
                <a:spcPts val="1980"/>
              </a:lnSpc>
            </a:pPr>
            <a:endParaRPr lang="en-US" sz="1650" spc="-7">
              <a:solidFill>
                <a:srgbClr val="000000"/>
              </a:solidFill>
              <a:latin typeface="Evolventa"/>
            </a:endParaRPr>
          </a:p>
        </p:txBody>
      </p:sp>
      <p:sp>
        <p:nvSpPr>
          <p:cNvPr id="22" name="TextBox 22"/>
          <p:cNvSpPr txBox="1"/>
          <p:nvPr/>
        </p:nvSpPr>
        <p:spPr>
          <a:xfrm>
            <a:off x="10654726" y="4959068"/>
            <a:ext cx="7526069" cy="1356196"/>
          </a:xfrm>
          <a:prstGeom prst="rect">
            <a:avLst/>
          </a:prstGeom>
        </p:spPr>
        <p:txBody>
          <a:bodyPr lIns="0" tIns="0" rIns="0" bIns="0" rtlCol="0" anchor="t">
            <a:spAutoFit/>
          </a:bodyPr>
          <a:lstStyle/>
          <a:p>
            <a:pPr algn="l">
              <a:lnSpc>
                <a:spcPts val="3240"/>
              </a:lnSpc>
            </a:pPr>
            <a:r>
              <a:rPr lang="en-US" sz="2700" spc="-12">
                <a:solidFill>
                  <a:srgbClr val="000000"/>
                </a:solidFill>
                <a:latin typeface="Evolventa Bold"/>
              </a:rPr>
              <a:t>Victims of Sexual Crime</a:t>
            </a:r>
          </a:p>
          <a:p>
            <a:pPr algn="l">
              <a:lnSpc>
                <a:spcPts val="1980"/>
              </a:lnSpc>
            </a:pPr>
            <a:endParaRPr lang="en-US" sz="2700" spc="-12">
              <a:solidFill>
                <a:srgbClr val="000000"/>
              </a:solidFill>
              <a:latin typeface="Evolventa Bold"/>
            </a:endParaRPr>
          </a:p>
          <a:p>
            <a:pPr algn="l">
              <a:lnSpc>
                <a:spcPts val="1980"/>
              </a:lnSpc>
            </a:pPr>
            <a:r>
              <a:rPr lang="en-US" sz="1650" spc="-7">
                <a:solidFill>
                  <a:srgbClr val="000000"/>
                </a:solidFill>
                <a:latin typeface="Evolventa"/>
              </a:rPr>
              <a:t>The data shows you are substantially more likely to be the victim of sexual crime if you are female, and males make up the majority of all offenders in this crime group.</a:t>
            </a:r>
          </a:p>
        </p:txBody>
      </p:sp>
      <p:sp>
        <p:nvSpPr>
          <p:cNvPr id="23" name="TextBox 23"/>
          <p:cNvSpPr txBox="1"/>
          <p:nvPr/>
        </p:nvSpPr>
        <p:spPr>
          <a:xfrm>
            <a:off x="10810597" y="6774848"/>
            <a:ext cx="7291895" cy="1356196"/>
          </a:xfrm>
          <a:prstGeom prst="rect">
            <a:avLst/>
          </a:prstGeom>
        </p:spPr>
        <p:txBody>
          <a:bodyPr lIns="0" tIns="0" rIns="0" bIns="0" rtlCol="0" anchor="t">
            <a:spAutoFit/>
          </a:bodyPr>
          <a:lstStyle/>
          <a:p>
            <a:pPr algn="l">
              <a:lnSpc>
                <a:spcPts val="3240"/>
              </a:lnSpc>
            </a:pPr>
            <a:r>
              <a:rPr lang="en-US" sz="2700" spc="-12">
                <a:solidFill>
                  <a:srgbClr val="000000"/>
                </a:solidFill>
                <a:latin typeface="Evolventa Bold"/>
              </a:rPr>
              <a:t>Missing Persons</a:t>
            </a:r>
          </a:p>
          <a:p>
            <a:pPr algn="l">
              <a:lnSpc>
                <a:spcPts val="1980"/>
              </a:lnSpc>
            </a:pPr>
            <a:endParaRPr lang="en-US" sz="2700" spc="-12">
              <a:solidFill>
                <a:srgbClr val="000000"/>
              </a:solidFill>
              <a:latin typeface="Evolventa Bold"/>
            </a:endParaRPr>
          </a:p>
          <a:p>
            <a:pPr algn="l">
              <a:lnSpc>
                <a:spcPts val="1980"/>
              </a:lnSpc>
            </a:pPr>
            <a:r>
              <a:rPr lang="en-US" sz="1650" spc="-7">
                <a:solidFill>
                  <a:srgbClr val="000000"/>
                </a:solidFill>
                <a:latin typeface="Evolventa"/>
              </a:rPr>
              <a:t>Missing Person rates appear to correlate with age, however you are substantially more likely to become a missing person under the age of 16 than in any other age group.</a:t>
            </a:r>
          </a:p>
        </p:txBody>
      </p:sp>
      <p:sp>
        <p:nvSpPr>
          <p:cNvPr id="24" name="TextBox 24"/>
          <p:cNvSpPr txBox="1"/>
          <p:nvPr/>
        </p:nvSpPr>
        <p:spPr>
          <a:xfrm>
            <a:off x="4190619" y="1120391"/>
            <a:ext cx="9494520" cy="502116"/>
          </a:xfrm>
          <a:prstGeom prst="rect">
            <a:avLst/>
          </a:prstGeom>
        </p:spPr>
        <p:txBody>
          <a:bodyPr lIns="0" tIns="0" rIns="0" bIns="0" rtlCol="0" anchor="t">
            <a:spAutoFit/>
          </a:bodyPr>
          <a:lstStyle/>
          <a:p>
            <a:pPr algn="l">
              <a:lnSpc>
                <a:spcPts val="3240"/>
              </a:lnSpc>
            </a:pPr>
            <a:r>
              <a:rPr lang="en-US" sz="2700" spc="-12">
                <a:solidFill>
                  <a:srgbClr val="FFFFFF"/>
                </a:solidFill>
                <a:latin typeface="Evolventa"/>
              </a:rPr>
              <a:t>Long term trends (5 year 2017/18 – 2021/22)</a:t>
            </a:r>
          </a:p>
        </p:txBody>
      </p:sp>
      <p:grpSp>
        <p:nvGrpSpPr>
          <p:cNvPr id="25" name="Group 25"/>
          <p:cNvGrpSpPr/>
          <p:nvPr/>
        </p:nvGrpSpPr>
        <p:grpSpPr>
          <a:xfrm>
            <a:off x="442853" y="2021040"/>
            <a:ext cx="848492" cy="2250709"/>
            <a:chOff x="0" y="0"/>
            <a:chExt cx="1131323" cy="3000945"/>
          </a:xfrm>
        </p:grpSpPr>
        <p:sp>
          <p:nvSpPr>
            <p:cNvPr id="26" name="Freeform 26"/>
            <p:cNvSpPr/>
            <p:nvPr/>
          </p:nvSpPr>
          <p:spPr>
            <a:xfrm>
              <a:off x="16891" y="16891"/>
              <a:ext cx="1097534" cy="2967101"/>
            </a:xfrm>
            <a:custGeom>
              <a:avLst/>
              <a:gdLst/>
              <a:ahLst/>
              <a:cxnLst/>
              <a:rect l="l" t="t" r="r" b="b"/>
              <a:pathLst>
                <a:path w="1097534" h="2967101">
                  <a:moveTo>
                    <a:pt x="0" y="559308"/>
                  </a:moveTo>
                  <a:lnTo>
                    <a:pt x="548767" y="0"/>
                  </a:lnTo>
                  <a:lnTo>
                    <a:pt x="1097534" y="559308"/>
                  </a:lnTo>
                  <a:lnTo>
                    <a:pt x="823087" y="559308"/>
                  </a:lnTo>
                  <a:lnTo>
                    <a:pt x="823087" y="2967101"/>
                  </a:lnTo>
                  <a:lnTo>
                    <a:pt x="274447" y="2967101"/>
                  </a:lnTo>
                  <a:lnTo>
                    <a:pt x="274447" y="559308"/>
                  </a:lnTo>
                  <a:close/>
                </a:path>
              </a:pathLst>
            </a:custGeom>
            <a:solidFill>
              <a:srgbClr val="4F81BD"/>
            </a:solidFill>
          </p:spPr>
          <p:txBody>
            <a:bodyPr/>
            <a:lstStyle/>
            <a:p>
              <a:endParaRPr lang="en-GB"/>
            </a:p>
          </p:txBody>
        </p:sp>
        <p:sp>
          <p:nvSpPr>
            <p:cNvPr id="27" name="Freeform 27"/>
            <p:cNvSpPr/>
            <p:nvPr/>
          </p:nvSpPr>
          <p:spPr>
            <a:xfrm>
              <a:off x="-1397" y="0"/>
              <a:ext cx="1134110" cy="3000883"/>
            </a:xfrm>
            <a:custGeom>
              <a:avLst/>
              <a:gdLst/>
              <a:ahLst/>
              <a:cxnLst/>
              <a:rect l="l" t="t" r="r" b="b"/>
              <a:pathLst>
                <a:path w="1134110" h="3000883">
                  <a:moveTo>
                    <a:pt x="6223" y="564388"/>
                  </a:moveTo>
                  <a:lnTo>
                    <a:pt x="554990" y="5080"/>
                  </a:lnTo>
                  <a:cubicBezTo>
                    <a:pt x="558165" y="1778"/>
                    <a:pt x="562483" y="0"/>
                    <a:pt x="567055" y="0"/>
                  </a:cubicBezTo>
                  <a:cubicBezTo>
                    <a:pt x="571627" y="0"/>
                    <a:pt x="575945" y="1778"/>
                    <a:pt x="579120" y="5080"/>
                  </a:cubicBezTo>
                  <a:lnTo>
                    <a:pt x="1127887" y="564388"/>
                  </a:lnTo>
                  <a:cubicBezTo>
                    <a:pt x="1132713" y="569214"/>
                    <a:pt x="1134110" y="576453"/>
                    <a:pt x="1131443" y="582803"/>
                  </a:cubicBezTo>
                  <a:cubicBezTo>
                    <a:pt x="1128776" y="589153"/>
                    <a:pt x="1122680" y="593217"/>
                    <a:pt x="1115822" y="593217"/>
                  </a:cubicBezTo>
                  <a:lnTo>
                    <a:pt x="841375" y="593217"/>
                  </a:lnTo>
                  <a:lnTo>
                    <a:pt x="841375" y="576199"/>
                  </a:lnTo>
                  <a:lnTo>
                    <a:pt x="858266" y="576199"/>
                  </a:lnTo>
                  <a:lnTo>
                    <a:pt x="858266" y="2983992"/>
                  </a:lnTo>
                  <a:cubicBezTo>
                    <a:pt x="858266" y="2993390"/>
                    <a:pt x="850646" y="3000883"/>
                    <a:pt x="841375" y="3000883"/>
                  </a:cubicBezTo>
                  <a:lnTo>
                    <a:pt x="292735" y="3000883"/>
                  </a:lnTo>
                  <a:cubicBezTo>
                    <a:pt x="283337" y="3000883"/>
                    <a:pt x="275844" y="2993263"/>
                    <a:pt x="275844" y="2983992"/>
                  </a:cubicBezTo>
                  <a:lnTo>
                    <a:pt x="275844" y="576199"/>
                  </a:lnTo>
                  <a:lnTo>
                    <a:pt x="292735" y="576199"/>
                  </a:lnTo>
                  <a:lnTo>
                    <a:pt x="292735" y="593090"/>
                  </a:lnTo>
                  <a:lnTo>
                    <a:pt x="18288" y="593090"/>
                  </a:lnTo>
                  <a:cubicBezTo>
                    <a:pt x="11557" y="593090"/>
                    <a:pt x="5334" y="589026"/>
                    <a:pt x="2667" y="582803"/>
                  </a:cubicBezTo>
                  <a:cubicBezTo>
                    <a:pt x="0" y="576580"/>
                    <a:pt x="1397" y="569214"/>
                    <a:pt x="6223" y="564388"/>
                  </a:cubicBezTo>
                  <a:moveTo>
                    <a:pt x="30353" y="588137"/>
                  </a:moveTo>
                  <a:lnTo>
                    <a:pt x="18288" y="576326"/>
                  </a:lnTo>
                  <a:lnTo>
                    <a:pt x="18288" y="559308"/>
                  </a:lnTo>
                  <a:lnTo>
                    <a:pt x="292608" y="559308"/>
                  </a:lnTo>
                  <a:cubicBezTo>
                    <a:pt x="302006" y="559308"/>
                    <a:pt x="309499" y="566928"/>
                    <a:pt x="309499" y="576199"/>
                  </a:cubicBezTo>
                  <a:lnTo>
                    <a:pt x="309499" y="2983992"/>
                  </a:lnTo>
                  <a:lnTo>
                    <a:pt x="292735" y="2983992"/>
                  </a:lnTo>
                  <a:lnTo>
                    <a:pt x="292735" y="2967101"/>
                  </a:lnTo>
                  <a:lnTo>
                    <a:pt x="841375" y="2967101"/>
                  </a:lnTo>
                  <a:lnTo>
                    <a:pt x="841375" y="2983992"/>
                  </a:lnTo>
                  <a:lnTo>
                    <a:pt x="824484" y="2983992"/>
                  </a:lnTo>
                  <a:lnTo>
                    <a:pt x="824484" y="576199"/>
                  </a:lnTo>
                  <a:cubicBezTo>
                    <a:pt x="824484" y="566801"/>
                    <a:pt x="832104" y="559308"/>
                    <a:pt x="841375" y="559308"/>
                  </a:cubicBezTo>
                  <a:lnTo>
                    <a:pt x="1115695" y="559308"/>
                  </a:lnTo>
                  <a:lnTo>
                    <a:pt x="1115695" y="576199"/>
                  </a:lnTo>
                  <a:lnTo>
                    <a:pt x="1103630" y="588010"/>
                  </a:lnTo>
                  <a:lnTo>
                    <a:pt x="554990" y="28829"/>
                  </a:lnTo>
                  <a:lnTo>
                    <a:pt x="567055" y="17018"/>
                  </a:lnTo>
                  <a:lnTo>
                    <a:pt x="579120" y="28829"/>
                  </a:lnTo>
                  <a:lnTo>
                    <a:pt x="30480" y="588010"/>
                  </a:lnTo>
                  <a:close/>
                </a:path>
              </a:pathLst>
            </a:custGeom>
            <a:solidFill>
              <a:srgbClr val="385D8A"/>
            </a:solidFill>
          </p:spPr>
          <p:txBody>
            <a:bodyPr/>
            <a:lstStyle/>
            <a:p>
              <a:endParaRPr lang="en-GB"/>
            </a:p>
          </p:txBody>
        </p:sp>
      </p:grpSp>
      <p:sp>
        <p:nvSpPr>
          <p:cNvPr id="28" name="TextBox 28"/>
          <p:cNvSpPr txBox="1"/>
          <p:nvPr/>
        </p:nvSpPr>
        <p:spPr>
          <a:xfrm>
            <a:off x="1370086" y="1781269"/>
            <a:ext cx="1876601" cy="2995106"/>
          </a:xfrm>
          <a:prstGeom prst="rect">
            <a:avLst/>
          </a:prstGeom>
        </p:spPr>
        <p:txBody>
          <a:bodyPr lIns="0" tIns="0" rIns="0" bIns="0" rtlCol="0" anchor="t">
            <a:spAutoFit/>
          </a:bodyPr>
          <a:lstStyle/>
          <a:p>
            <a:pPr algn="l">
              <a:lnSpc>
                <a:spcPts val="3240"/>
              </a:lnSpc>
            </a:pPr>
            <a:r>
              <a:rPr lang="en-US" sz="2700" spc="-12">
                <a:solidFill>
                  <a:srgbClr val="FFFFFF"/>
                </a:solidFill>
                <a:latin typeface="Evolventa Bold"/>
              </a:rPr>
              <a:t>46% increase</a:t>
            </a:r>
          </a:p>
          <a:p>
            <a:pPr algn="l">
              <a:lnSpc>
                <a:spcPts val="3240"/>
              </a:lnSpc>
            </a:pPr>
            <a:r>
              <a:rPr lang="en-US" sz="2700" spc="-12">
                <a:solidFill>
                  <a:srgbClr val="FFFFFF"/>
                </a:solidFill>
                <a:latin typeface="Evolventa"/>
              </a:rPr>
              <a:t>Mental Health Markers</a:t>
            </a:r>
          </a:p>
          <a:p>
            <a:pPr algn="l">
              <a:lnSpc>
                <a:spcPts val="3240"/>
              </a:lnSpc>
            </a:pPr>
            <a:endParaRPr lang="en-US" sz="2700" spc="-12">
              <a:solidFill>
                <a:srgbClr val="FFFFFF"/>
              </a:solidFill>
              <a:latin typeface="Evolventa"/>
            </a:endParaRPr>
          </a:p>
        </p:txBody>
      </p:sp>
      <p:sp>
        <p:nvSpPr>
          <p:cNvPr id="29" name="TextBox 29"/>
          <p:cNvSpPr txBox="1"/>
          <p:nvPr/>
        </p:nvSpPr>
        <p:spPr>
          <a:xfrm>
            <a:off x="4572404" y="1726099"/>
            <a:ext cx="1876601" cy="3080831"/>
          </a:xfrm>
          <a:prstGeom prst="rect">
            <a:avLst/>
          </a:prstGeom>
        </p:spPr>
        <p:txBody>
          <a:bodyPr lIns="0" tIns="0" rIns="0" bIns="0" rtlCol="0" anchor="t">
            <a:spAutoFit/>
          </a:bodyPr>
          <a:lstStyle/>
          <a:p>
            <a:pPr algn="l">
              <a:lnSpc>
                <a:spcPts val="6480"/>
              </a:lnSpc>
            </a:pPr>
            <a:r>
              <a:rPr lang="en-US" sz="5400" spc="-25">
                <a:solidFill>
                  <a:srgbClr val="FFFFFF"/>
                </a:solidFill>
                <a:latin typeface="Evolventa Bold"/>
              </a:rPr>
              <a:t>20%</a:t>
            </a:r>
          </a:p>
          <a:p>
            <a:pPr algn="l">
              <a:lnSpc>
                <a:spcPts val="3240"/>
              </a:lnSpc>
            </a:pPr>
            <a:r>
              <a:rPr lang="en-US" sz="2700" spc="-12">
                <a:solidFill>
                  <a:srgbClr val="FFFFFF"/>
                </a:solidFill>
                <a:latin typeface="Evolventa Bold"/>
              </a:rPr>
              <a:t>increase</a:t>
            </a:r>
          </a:p>
          <a:p>
            <a:pPr algn="l">
              <a:lnSpc>
                <a:spcPts val="3240"/>
              </a:lnSpc>
            </a:pPr>
            <a:r>
              <a:rPr lang="en-US" sz="2700" spc="-12">
                <a:solidFill>
                  <a:srgbClr val="FFFFFF"/>
                </a:solidFill>
                <a:latin typeface="Evolventa"/>
              </a:rPr>
              <a:t>Drug Concern</a:t>
            </a:r>
          </a:p>
          <a:p>
            <a:pPr algn="l">
              <a:lnSpc>
                <a:spcPts val="3240"/>
              </a:lnSpc>
            </a:pPr>
            <a:r>
              <a:rPr lang="en-US" sz="2700" spc="-12">
                <a:solidFill>
                  <a:srgbClr val="FFFFFF"/>
                </a:solidFill>
                <a:latin typeface="Evolventa"/>
              </a:rPr>
              <a:t>Markers</a:t>
            </a:r>
          </a:p>
          <a:p>
            <a:pPr algn="l">
              <a:lnSpc>
                <a:spcPts val="3240"/>
              </a:lnSpc>
            </a:pPr>
            <a:endParaRPr lang="en-US" sz="2700" spc="-12">
              <a:solidFill>
                <a:srgbClr val="FFFFFF"/>
              </a:solidFill>
              <a:latin typeface="Evolventa"/>
            </a:endParaRPr>
          </a:p>
        </p:txBody>
      </p:sp>
      <p:sp>
        <p:nvSpPr>
          <p:cNvPr id="30" name="TextBox 30"/>
          <p:cNvSpPr txBox="1"/>
          <p:nvPr/>
        </p:nvSpPr>
        <p:spPr>
          <a:xfrm>
            <a:off x="8189935" y="1684085"/>
            <a:ext cx="2206043" cy="3080831"/>
          </a:xfrm>
          <a:prstGeom prst="rect">
            <a:avLst/>
          </a:prstGeom>
        </p:spPr>
        <p:txBody>
          <a:bodyPr lIns="0" tIns="0" rIns="0" bIns="0" rtlCol="0" anchor="t">
            <a:spAutoFit/>
          </a:bodyPr>
          <a:lstStyle/>
          <a:p>
            <a:pPr algn="l">
              <a:lnSpc>
                <a:spcPts val="6480"/>
              </a:lnSpc>
            </a:pPr>
            <a:r>
              <a:rPr lang="en-US" sz="5400" spc="-25">
                <a:solidFill>
                  <a:srgbClr val="FFFFFF"/>
                </a:solidFill>
                <a:latin typeface="Evolventa Bold"/>
              </a:rPr>
              <a:t>97%</a:t>
            </a:r>
          </a:p>
          <a:p>
            <a:pPr algn="l">
              <a:lnSpc>
                <a:spcPts val="3240"/>
              </a:lnSpc>
            </a:pPr>
            <a:r>
              <a:rPr lang="en-US" sz="2700" spc="-12">
                <a:solidFill>
                  <a:srgbClr val="FFFFFF"/>
                </a:solidFill>
                <a:latin typeface="Evolventa Bold"/>
              </a:rPr>
              <a:t>increase</a:t>
            </a:r>
          </a:p>
          <a:p>
            <a:pPr algn="l">
              <a:lnSpc>
                <a:spcPts val="3240"/>
              </a:lnSpc>
            </a:pPr>
            <a:r>
              <a:rPr lang="en-US" sz="2700" spc="-12">
                <a:solidFill>
                  <a:srgbClr val="FFFFFF"/>
                </a:solidFill>
                <a:latin typeface="Evolventa"/>
              </a:rPr>
              <a:t>Child Sexual Abuse &amp; Exploitation</a:t>
            </a:r>
          </a:p>
          <a:p>
            <a:pPr algn="l">
              <a:lnSpc>
                <a:spcPts val="3240"/>
              </a:lnSpc>
            </a:pPr>
            <a:r>
              <a:rPr lang="en-US" sz="2700" spc="-12">
                <a:solidFill>
                  <a:srgbClr val="FFFFFF"/>
                </a:solidFill>
                <a:latin typeface="Evolventa"/>
              </a:rPr>
              <a:t>Referrals</a:t>
            </a:r>
          </a:p>
        </p:txBody>
      </p:sp>
      <p:sp>
        <p:nvSpPr>
          <p:cNvPr id="31" name="TextBox 31"/>
          <p:cNvSpPr txBox="1"/>
          <p:nvPr/>
        </p:nvSpPr>
        <p:spPr>
          <a:xfrm>
            <a:off x="11864906" y="1674356"/>
            <a:ext cx="1876601" cy="2665333"/>
          </a:xfrm>
          <a:prstGeom prst="rect">
            <a:avLst/>
          </a:prstGeom>
        </p:spPr>
        <p:txBody>
          <a:bodyPr lIns="0" tIns="0" rIns="0" bIns="0" rtlCol="0" anchor="t">
            <a:spAutoFit/>
          </a:bodyPr>
          <a:lstStyle/>
          <a:p>
            <a:pPr algn="l">
              <a:lnSpc>
                <a:spcPts val="6480"/>
              </a:lnSpc>
            </a:pPr>
            <a:r>
              <a:rPr lang="en-US" sz="5400" spc="-25">
                <a:solidFill>
                  <a:srgbClr val="FFFFFF"/>
                </a:solidFill>
                <a:latin typeface="Evolventa Bold"/>
              </a:rPr>
              <a:t>36%</a:t>
            </a:r>
          </a:p>
          <a:p>
            <a:pPr algn="l">
              <a:lnSpc>
                <a:spcPts val="3240"/>
              </a:lnSpc>
            </a:pPr>
            <a:r>
              <a:rPr lang="en-US" sz="2700" spc="-12">
                <a:solidFill>
                  <a:srgbClr val="FFFFFF"/>
                </a:solidFill>
                <a:latin typeface="Evolventa Bold"/>
              </a:rPr>
              <a:t>increase</a:t>
            </a:r>
          </a:p>
          <a:p>
            <a:pPr algn="l">
              <a:lnSpc>
                <a:spcPts val="3240"/>
              </a:lnSpc>
            </a:pPr>
            <a:r>
              <a:rPr lang="en-US" sz="2700" spc="-12">
                <a:solidFill>
                  <a:srgbClr val="FFFFFF"/>
                </a:solidFill>
                <a:latin typeface="Evolventa"/>
              </a:rPr>
              <a:t>Child Concern Markers</a:t>
            </a:r>
          </a:p>
        </p:txBody>
      </p:sp>
      <p:sp>
        <p:nvSpPr>
          <p:cNvPr id="32" name="TextBox 32"/>
          <p:cNvSpPr txBox="1"/>
          <p:nvPr/>
        </p:nvSpPr>
        <p:spPr>
          <a:xfrm>
            <a:off x="15506186" y="1624463"/>
            <a:ext cx="1876601" cy="2665333"/>
          </a:xfrm>
          <a:prstGeom prst="rect">
            <a:avLst/>
          </a:prstGeom>
        </p:spPr>
        <p:txBody>
          <a:bodyPr lIns="0" tIns="0" rIns="0" bIns="0" rtlCol="0" anchor="t">
            <a:spAutoFit/>
          </a:bodyPr>
          <a:lstStyle/>
          <a:p>
            <a:pPr algn="l">
              <a:lnSpc>
                <a:spcPts val="6480"/>
              </a:lnSpc>
            </a:pPr>
            <a:r>
              <a:rPr lang="en-US" sz="5400" spc="-25">
                <a:solidFill>
                  <a:srgbClr val="FFFFFF"/>
                </a:solidFill>
                <a:latin typeface="Evolventa Bold"/>
              </a:rPr>
              <a:t>60%</a:t>
            </a:r>
          </a:p>
          <a:p>
            <a:pPr algn="l">
              <a:lnSpc>
                <a:spcPts val="3240"/>
              </a:lnSpc>
            </a:pPr>
            <a:r>
              <a:rPr lang="en-US" sz="2700" spc="-12">
                <a:solidFill>
                  <a:srgbClr val="FFFFFF"/>
                </a:solidFill>
                <a:latin typeface="Evolventa Bold"/>
              </a:rPr>
              <a:t>increase</a:t>
            </a:r>
          </a:p>
          <a:p>
            <a:pPr algn="l">
              <a:lnSpc>
                <a:spcPts val="3240"/>
              </a:lnSpc>
            </a:pPr>
            <a:r>
              <a:rPr lang="en-US" sz="2700" spc="-12">
                <a:solidFill>
                  <a:srgbClr val="FFFFFF"/>
                </a:solidFill>
                <a:latin typeface="Evolventa"/>
              </a:rPr>
              <a:t>Adult Concern Markers</a:t>
            </a:r>
          </a:p>
        </p:txBody>
      </p:sp>
      <p:sp>
        <p:nvSpPr>
          <p:cNvPr id="33" name="TextBox 33"/>
          <p:cNvSpPr txBox="1"/>
          <p:nvPr/>
        </p:nvSpPr>
        <p:spPr>
          <a:xfrm>
            <a:off x="172456" y="8234505"/>
            <a:ext cx="17867192" cy="2177668"/>
          </a:xfrm>
          <a:prstGeom prst="rect">
            <a:avLst/>
          </a:prstGeom>
        </p:spPr>
        <p:txBody>
          <a:bodyPr lIns="0" tIns="0" rIns="0" bIns="0" rtlCol="0" anchor="t">
            <a:spAutoFit/>
          </a:bodyPr>
          <a:lstStyle/>
          <a:p>
            <a:pPr algn="l">
              <a:lnSpc>
                <a:spcPts val="2879"/>
              </a:lnSpc>
            </a:pPr>
            <a:endParaRPr/>
          </a:p>
          <a:p>
            <a:pPr algn="l">
              <a:lnSpc>
                <a:spcPts val="2879"/>
              </a:lnSpc>
            </a:pPr>
            <a:r>
              <a:rPr lang="en-US" sz="2400" spc="-11">
                <a:solidFill>
                  <a:srgbClr val="FFFFFF"/>
                </a:solidFill>
                <a:latin typeface="Evolventa Bold"/>
              </a:rPr>
              <a:t>The continued rise of mental health and vulnerability markers appears set to continue due to societal impactors such as the rise in the cost of living and long lasting effects of the pandemic.</a:t>
            </a:r>
          </a:p>
          <a:p>
            <a:pPr algn="l">
              <a:lnSpc>
                <a:spcPts val="2879"/>
              </a:lnSpc>
            </a:pPr>
            <a:r>
              <a:rPr lang="en-US" sz="2400" spc="-11">
                <a:solidFill>
                  <a:srgbClr val="FFFFFF"/>
                </a:solidFill>
                <a:latin typeface="Evolventa Bold"/>
              </a:rPr>
              <a:t>The data appears to flag clearly that young people and females are some of the most vulnerable in our society, being significantly more likely to become a missing person or the victim of a sexual crime.</a:t>
            </a:r>
          </a:p>
          <a:p>
            <a:pPr algn="l">
              <a:lnSpc>
                <a:spcPts val="2879"/>
              </a:lnSpc>
            </a:pPr>
            <a:endParaRPr lang="en-US" sz="2400" spc="-11">
              <a:solidFill>
                <a:srgbClr val="FFFFFF"/>
              </a:solidFill>
              <a:latin typeface="Evolventa Bold"/>
            </a:endParaRPr>
          </a:p>
        </p:txBody>
      </p:sp>
      <p:grpSp>
        <p:nvGrpSpPr>
          <p:cNvPr id="34" name="Group 34"/>
          <p:cNvGrpSpPr/>
          <p:nvPr/>
        </p:nvGrpSpPr>
        <p:grpSpPr>
          <a:xfrm>
            <a:off x="3556904" y="2067309"/>
            <a:ext cx="848492" cy="2250709"/>
            <a:chOff x="0" y="0"/>
            <a:chExt cx="1131323" cy="3000945"/>
          </a:xfrm>
        </p:grpSpPr>
        <p:sp>
          <p:nvSpPr>
            <p:cNvPr id="35" name="Freeform 35"/>
            <p:cNvSpPr/>
            <p:nvPr/>
          </p:nvSpPr>
          <p:spPr>
            <a:xfrm>
              <a:off x="16891" y="16891"/>
              <a:ext cx="1097534" cy="2967101"/>
            </a:xfrm>
            <a:custGeom>
              <a:avLst/>
              <a:gdLst/>
              <a:ahLst/>
              <a:cxnLst/>
              <a:rect l="l" t="t" r="r" b="b"/>
              <a:pathLst>
                <a:path w="1097534" h="2967101">
                  <a:moveTo>
                    <a:pt x="0" y="559308"/>
                  </a:moveTo>
                  <a:lnTo>
                    <a:pt x="548767" y="0"/>
                  </a:lnTo>
                  <a:lnTo>
                    <a:pt x="1097534" y="559308"/>
                  </a:lnTo>
                  <a:lnTo>
                    <a:pt x="823087" y="559308"/>
                  </a:lnTo>
                  <a:lnTo>
                    <a:pt x="823087" y="2967101"/>
                  </a:lnTo>
                  <a:lnTo>
                    <a:pt x="274447" y="2967101"/>
                  </a:lnTo>
                  <a:lnTo>
                    <a:pt x="274447" y="559308"/>
                  </a:lnTo>
                  <a:close/>
                </a:path>
              </a:pathLst>
            </a:custGeom>
            <a:solidFill>
              <a:srgbClr val="4F81BD"/>
            </a:solidFill>
          </p:spPr>
          <p:txBody>
            <a:bodyPr/>
            <a:lstStyle/>
            <a:p>
              <a:endParaRPr lang="en-GB"/>
            </a:p>
          </p:txBody>
        </p:sp>
        <p:sp>
          <p:nvSpPr>
            <p:cNvPr id="36" name="Freeform 36"/>
            <p:cNvSpPr/>
            <p:nvPr/>
          </p:nvSpPr>
          <p:spPr>
            <a:xfrm>
              <a:off x="-1397" y="0"/>
              <a:ext cx="1134110" cy="3000883"/>
            </a:xfrm>
            <a:custGeom>
              <a:avLst/>
              <a:gdLst/>
              <a:ahLst/>
              <a:cxnLst/>
              <a:rect l="l" t="t" r="r" b="b"/>
              <a:pathLst>
                <a:path w="1134110" h="3000883">
                  <a:moveTo>
                    <a:pt x="6223" y="564388"/>
                  </a:moveTo>
                  <a:lnTo>
                    <a:pt x="554990" y="5080"/>
                  </a:lnTo>
                  <a:cubicBezTo>
                    <a:pt x="558165" y="1778"/>
                    <a:pt x="562483" y="0"/>
                    <a:pt x="567055" y="0"/>
                  </a:cubicBezTo>
                  <a:cubicBezTo>
                    <a:pt x="571627" y="0"/>
                    <a:pt x="575945" y="1778"/>
                    <a:pt x="579120" y="5080"/>
                  </a:cubicBezTo>
                  <a:lnTo>
                    <a:pt x="1127887" y="564388"/>
                  </a:lnTo>
                  <a:cubicBezTo>
                    <a:pt x="1132713" y="569214"/>
                    <a:pt x="1134110" y="576453"/>
                    <a:pt x="1131443" y="582803"/>
                  </a:cubicBezTo>
                  <a:cubicBezTo>
                    <a:pt x="1128776" y="589153"/>
                    <a:pt x="1122680" y="593217"/>
                    <a:pt x="1115822" y="593217"/>
                  </a:cubicBezTo>
                  <a:lnTo>
                    <a:pt x="841375" y="593217"/>
                  </a:lnTo>
                  <a:lnTo>
                    <a:pt x="841375" y="576199"/>
                  </a:lnTo>
                  <a:lnTo>
                    <a:pt x="858266" y="576199"/>
                  </a:lnTo>
                  <a:lnTo>
                    <a:pt x="858266" y="2983992"/>
                  </a:lnTo>
                  <a:cubicBezTo>
                    <a:pt x="858266" y="2993390"/>
                    <a:pt x="850646" y="3000883"/>
                    <a:pt x="841375" y="3000883"/>
                  </a:cubicBezTo>
                  <a:lnTo>
                    <a:pt x="292735" y="3000883"/>
                  </a:lnTo>
                  <a:cubicBezTo>
                    <a:pt x="283337" y="3000883"/>
                    <a:pt x="275844" y="2993263"/>
                    <a:pt x="275844" y="2983992"/>
                  </a:cubicBezTo>
                  <a:lnTo>
                    <a:pt x="275844" y="576199"/>
                  </a:lnTo>
                  <a:lnTo>
                    <a:pt x="292735" y="576199"/>
                  </a:lnTo>
                  <a:lnTo>
                    <a:pt x="292735" y="593090"/>
                  </a:lnTo>
                  <a:lnTo>
                    <a:pt x="18288" y="593090"/>
                  </a:lnTo>
                  <a:cubicBezTo>
                    <a:pt x="11557" y="593090"/>
                    <a:pt x="5334" y="589026"/>
                    <a:pt x="2667" y="582803"/>
                  </a:cubicBezTo>
                  <a:cubicBezTo>
                    <a:pt x="0" y="576580"/>
                    <a:pt x="1397" y="569214"/>
                    <a:pt x="6223" y="564388"/>
                  </a:cubicBezTo>
                  <a:moveTo>
                    <a:pt x="30353" y="588137"/>
                  </a:moveTo>
                  <a:lnTo>
                    <a:pt x="18288" y="576326"/>
                  </a:lnTo>
                  <a:lnTo>
                    <a:pt x="18288" y="559308"/>
                  </a:lnTo>
                  <a:lnTo>
                    <a:pt x="292608" y="559308"/>
                  </a:lnTo>
                  <a:cubicBezTo>
                    <a:pt x="302006" y="559308"/>
                    <a:pt x="309499" y="566928"/>
                    <a:pt x="309499" y="576199"/>
                  </a:cubicBezTo>
                  <a:lnTo>
                    <a:pt x="309499" y="2983992"/>
                  </a:lnTo>
                  <a:lnTo>
                    <a:pt x="292735" y="2983992"/>
                  </a:lnTo>
                  <a:lnTo>
                    <a:pt x="292735" y="2967101"/>
                  </a:lnTo>
                  <a:lnTo>
                    <a:pt x="841375" y="2967101"/>
                  </a:lnTo>
                  <a:lnTo>
                    <a:pt x="841375" y="2983992"/>
                  </a:lnTo>
                  <a:lnTo>
                    <a:pt x="824484" y="2983992"/>
                  </a:lnTo>
                  <a:lnTo>
                    <a:pt x="824484" y="576199"/>
                  </a:lnTo>
                  <a:cubicBezTo>
                    <a:pt x="824484" y="566801"/>
                    <a:pt x="832104" y="559308"/>
                    <a:pt x="841375" y="559308"/>
                  </a:cubicBezTo>
                  <a:lnTo>
                    <a:pt x="1115695" y="559308"/>
                  </a:lnTo>
                  <a:lnTo>
                    <a:pt x="1115695" y="576199"/>
                  </a:lnTo>
                  <a:lnTo>
                    <a:pt x="1103630" y="588010"/>
                  </a:lnTo>
                  <a:lnTo>
                    <a:pt x="554990" y="28829"/>
                  </a:lnTo>
                  <a:lnTo>
                    <a:pt x="567055" y="17018"/>
                  </a:lnTo>
                  <a:lnTo>
                    <a:pt x="579120" y="28829"/>
                  </a:lnTo>
                  <a:lnTo>
                    <a:pt x="30480" y="588010"/>
                  </a:lnTo>
                  <a:close/>
                </a:path>
              </a:pathLst>
            </a:custGeom>
            <a:solidFill>
              <a:srgbClr val="385D8A"/>
            </a:solidFill>
          </p:spPr>
          <p:txBody>
            <a:bodyPr/>
            <a:lstStyle/>
            <a:p>
              <a:endParaRPr lang="en-GB"/>
            </a:p>
          </p:txBody>
        </p:sp>
      </p:grpSp>
      <p:grpSp>
        <p:nvGrpSpPr>
          <p:cNvPr id="37" name="Group 37"/>
          <p:cNvGrpSpPr/>
          <p:nvPr/>
        </p:nvGrpSpPr>
        <p:grpSpPr>
          <a:xfrm>
            <a:off x="7251631" y="2043984"/>
            <a:ext cx="848492" cy="2250709"/>
            <a:chOff x="0" y="0"/>
            <a:chExt cx="1131323" cy="3000945"/>
          </a:xfrm>
        </p:grpSpPr>
        <p:sp>
          <p:nvSpPr>
            <p:cNvPr id="38" name="Freeform 38"/>
            <p:cNvSpPr/>
            <p:nvPr/>
          </p:nvSpPr>
          <p:spPr>
            <a:xfrm>
              <a:off x="16891" y="16891"/>
              <a:ext cx="1097534" cy="2967101"/>
            </a:xfrm>
            <a:custGeom>
              <a:avLst/>
              <a:gdLst/>
              <a:ahLst/>
              <a:cxnLst/>
              <a:rect l="l" t="t" r="r" b="b"/>
              <a:pathLst>
                <a:path w="1097534" h="2967101">
                  <a:moveTo>
                    <a:pt x="0" y="559308"/>
                  </a:moveTo>
                  <a:lnTo>
                    <a:pt x="548767" y="0"/>
                  </a:lnTo>
                  <a:lnTo>
                    <a:pt x="1097534" y="559308"/>
                  </a:lnTo>
                  <a:lnTo>
                    <a:pt x="823087" y="559308"/>
                  </a:lnTo>
                  <a:lnTo>
                    <a:pt x="823087" y="2967101"/>
                  </a:lnTo>
                  <a:lnTo>
                    <a:pt x="274447" y="2967101"/>
                  </a:lnTo>
                  <a:lnTo>
                    <a:pt x="274447" y="559308"/>
                  </a:lnTo>
                  <a:close/>
                </a:path>
              </a:pathLst>
            </a:custGeom>
            <a:solidFill>
              <a:srgbClr val="4F81BD"/>
            </a:solidFill>
          </p:spPr>
          <p:txBody>
            <a:bodyPr/>
            <a:lstStyle/>
            <a:p>
              <a:endParaRPr lang="en-GB"/>
            </a:p>
          </p:txBody>
        </p:sp>
        <p:sp>
          <p:nvSpPr>
            <p:cNvPr id="39" name="Freeform 39"/>
            <p:cNvSpPr/>
            <p:nvPr/>
          </p:nvSpPr>
          <p:spPr>
            <a:xfrm>
              <a:off x="-1397" y="0"/>
              <a:ext cx="1134110" cy="3000883"/>
            </a:xfrm>
            <a:custGeom>
              <a:avLst/>
              <a:gdLst/>
              <a:ahLst/>
              <a:cxnLst/>
              <a:rect l="l" t="t" r="r" b="b"/>
              <a:pathLst>
                <a:path w="1134110" h="3000883">
                  <a:moveTo>
                    <a:pt x="6223" y="564388"/>
                  </a:moveTo>
                  <a:lnTo>
                    <a:pt x="554990" y="5080"/>
                  </a:lnTo>
                  <a:cubicBezTo>
                    <a:pt x="558165" y="1778"/>
                    <a:pt x="562483" y="0"/>
                    <a:pt x="567055" y="0"/>
                  </a:cubicBezTo>
                  <a:cubicBezTo>
                    <a:pt x="571627" y="0"/>
                    <a:pt x="575945" y="1778"/>
                    <a:pt x="579120" y="5080"/>
                  </a:cubicBezTo>
                  <a:lnTo>
                    <a:pt x="1127887" y="564388"/>
                  </a:lnTo>
                  <a:cubicBezTo>
                    <a:pt x="1132713" y="569214"/>
                    <a:pt x="1134110" y="576453"/>
                    <a:pt x="1131443" y="582803"/>
                  </a:cubicBezTo>
                  <a:cubicBezTo>
                    <a:pt x="1128776" y="589153"/>
                    <a:pt x="1122680" y="593217"/>
                    <a:pt x="1115822" y="593217"/>
                  </a:cubicBezTo>
                  <a:lnTo>
                    <a:pt x="841375" y="593217"/>
                  </a:lnTo>
                  <a:lnTo>
                    <a:pt x="841375" y="576199"/>
                  </a:lnTo>
                  <a:lnTo>
                    <a:pt x="858266" y="576199"/>
                  </a:lnTo>
                  <a:lnTo>
                    <a:pt x="858266" y="2983992"/>
                  </a:lnTo>
                  <a:cubicBezTo>
                    <a:pt x="858266" y="2993390"/>
                    <a:pt x="850646" y="3000883"/>
                    <a:pt x="841375" y="3000883"/>
                  </a:cubicBezTo>
                  <a:lnTo>
                    <a:pt x="292735" y="3000883"/>
                  </a:lnTo>
                  <a:cubicBezTo>
                    <a:pt x="283337" y="3000883"/>
                    <a:pt x="275844" y="2993263"/>
                    <a:pt x="275844" y="2983992"/>
                  </a:cubicBezTo>
                  <a:lnTo>
                    <a:pt x="275844" y="576199"/>
                  </a:lnTo>
                  <a:lnTo>
                    <a:pt x="292735" y="576199"/>
                  </a:lnTo>
                  <a:lnTo>
                    <a:pt x="292735" y="593090"/>
                  </a:lnTo>
                  <a:lnTo>
                    <a:pt x="18288" y="593090"/>
                  </a:lnTo>
                  <a:cubicBezTo>
                    <a:pt x="11557" y="593090"/>
                    <a:pt x="5334" y="589026"/>
                    <a:pt x="2667" y="582803"/>
                  </a:cubicBezTo>
                  <a:cubicBezTo>
                    <a:pt x="0" y="576580"/>
                    <a:pt x="1397" y="569214"/>
                    <a:pt x="6223" y="564388"/>
                  </a:cubicBezTo>
                  <a:moveTo>
                    <a:pt x="30353" y="588137"/>
                  </a:moveTo>
                  <a:lnTo>
                    <a:pt x="18288" y="576326"/>
                  </a:lnTo>
                  <a:lnTo>
                    <a:pt x="18288" y="559308"/>
                  </a:lnTo>
                  <a:lnTo>
                    <a:pt x="292608" y="559308"/>
                  </a:lnTo>
                  <a:cubicBezTo>
                    <a:pt x="302006" y="559308"/>
                    <a:pt x="309499" y="566928"/>
                    <a:pt x="309499" y="576199"/>
                  </a:cubicBezTo>
                  <a:lnTo>
                    <a:pt x="309499" y="2983992"/>
                  </a:lnTo>
                  <a:lnTo>
                    <a:pt x="292735" y="2983992"/>
                  </a:lnTo>
                  <a:lnTo>
                    <a:pt x="292735" y="2967101"/>
                  </a:lnTo>
                  <a:lnTo>
                    <a:pt x="841375" y="2967101"/>
                  </a:lnTo>
                  <a:lnTo>
                    <a:pt x="841375" y="2983992"/>
                  </a:lnTo>
                  <a:lnTo>
                    <a:pt x="824484" y="2983992"/>
                  </a:lnTo>
                  <a:lnTo>
                    <a:pt x="824484" y="576199"/>
                  </a:lnTo>
                  <a:cubicBezTo>
                    <a:pt x="824484" y="566801"/>
                    <a:pt x="832104" y="559308"/>
                    <a:pt x="841375" y="559308"/>
                  </a:cubicBezTo>
                  <a:lnTo>
                    <a:pt x="1115695" y="559308"/>
                  </a:lnTo>
                  <a:lnTo>
                    <a:pt x="1115695" y="576199"/>
                  </a:lnTo>
                  <a:lnTo>
                    <a:pt x="1103630" y="588010"/>
                  </a:lnTo>
                  <a:lnTo>
                    <a:pt x="554990" y="28829"/>
                  </a:lnTo>
                  <a:lnTo>
                    <a:pt x="567055" y="17018"/>
                  </a:lnTo>
                  <a:lnTo>
                    <a:pt x="579120" y="28829"/>
                  </a:lnTo>
                  <a:lnTo>
                    <a:pt x="30480" y="588010"/>
                  </a:lnTo>
                  <a:close/>
                </a:path>
              </a:pathLst>
            </a:custGeom>
            <a:solidFill>
              <a:srgbClr val="385D8A"/>
            </a:solidFill>
          </p:spPr>
          <p:txBody>
            <a:bodyPr/>
            <a:lstStyle/>
            <a:p>
              <a:endParaRPr lang="en-GB"/>
            </a:p>
          </p:txBody>
        </p:sp>
      </p:grpSp>
      <p:grpSp>
        <p:nvGrpSpPr>
          <p:cNvPr id="40" name="Group 40"/>
          <p:cNvGrpSpPr/>
          <p:nvPr/>
        </p:nvGrpSpPr>
        <p:grpSpPr>
          <a:xfrm>
            <a:off x="10906648" y="2016357"/>
            <a:ext cx="848492" cy="2250709"/>
            <a:chOff x="0" y="0"/>
            <a:chExt cx="1131323" cy="3000945"/>
          </a:xfrm>
        </p:grpSpPr>
        <p:sp>
          <p:nvSpPr>
            <p:cNvPr id="41" name="Freeform 41"/>
            <p:cNvSpPr/>
            <p:nvPr/>
          </p:nvSpPr>
          <p:spPr>
            <a:xfrm>
              <a:off x="16891" y="16891"/>
              <a:ext cx="1097534" cy="2967101"/>
            </a:xfrm>
            <a:custGeom>
              <a:avLst/>
              <a:gdLst/>
              <a:ahLst/>
              <a:cxnLst/>
              <a:rect l="l" t="t" r="r" b="b"/>
              <a:pathLst>
                <a:path w="1097534" h="2967101">
                  <a:moveTo>
                    <a:pt x="0" y="559308"/>
                  </a:moveTo>
                  <a:lnTo>
                    <a:pt x="548767" y="0"/>
                  </a:lnTo>
                  <a:lnTo>
                    <a:pt x="1097534" y="559308"/>
                  </a:lnTo>
                  <a:lnTo>
                    <a:pt x="823087" y="559308"/>
                  </a:lnTo>
                  <a:lnTo>
                    <a:pt x="823087" y="2967101"/>
                  </a:lnTo>
                  <a:lnTo>
                    <a:pt x="274447" y="2967101"/>
                  </a:lnTo>
                  <a:lnTo>
                    <a:pt x="274447" y="559308"/>
                  </a:lnTo>
                  <a:close/>
                </a:path>
              </a:pathLst>
            </a:custGeom>
            <a:solidFill>
              <a:srgbClr val="4F81BD"/>
            </a:solidFill>
          </p:spPr>
          <p:txBody>
            <a:bodyPr/>
            <a:lstStyle/>
            <a:p>
              <a:endParaRPr lang="en-GB"/>
            </a:p>
          </p:txBody>
        </p:sp>
        <p:sp>
          <p:nvSpPr>
            <p:cNvPr id="42" name="Freeform 42"/>
            <p:cNvSpPr/>
            <p:nvPr/>
          </p:nvSpPr>
          <p:spPr>
            <a:xfrm>
              <a:off x="-1397" y="0"/>
              <a:ext cx="1134110" cy="3000883"/>
            </a:xfrm>
            <a:custGeom>
              <a:avLst/>
              <a:gdLst/>
              <a:ahLst/>
              <a:cxnLst/>
              <a:rect l="l" t="t" r="r" b="b"/>
              <a:pathLst>
                <a:path w="1134110" h="3000883">
                  <a:moveTo>
                    <a:pt x="6223" y="564388"/>
                  </a:moveTo>
                  <a:lnTo>
                    <a:pt x="554990" y="5080"/>
                  </a:lnTo>
                  <a:cubicBezTo>
                    <a:pt x="558165" y="1778"/>
                    <a:pt x="562483" y="0"/>
                    <a:pt x="567055" y="0"/>
                  </a:cubicBezTo>
                  <a:cubicBezTo>
                    <a:pt x="571627" y="0"/>
                    <a:pt x="575945" y="1778"/>
                    <a:pt x="579120" y="5080"/>
                  </a:cubicBezTo>
                  <a:lnTo>
                    <a:pt x="1127887" y="564388"/>
                  </a:lnTo>
                  <a:cubicBezTo>
                    <a:pt x="1132713" y="569214"/>
                    <a:pt x="1134110" y="576453"/>
                    <a:pt x="1131443" y="582803"/>
                  </a:cubicBezTo>
                  <a:cubicBezTo>
                    <a:pt x="1128776" y="589153"/>
                    <a:pt x="1122680" y="593217"/>
                    <a:pt x="1115822" y="593217"/>
                  </a:cubicBezTo>
                  <a:lnTo>
                    <a:pt x="841375" y="593217"/>
                  </a:lnTo>
                  <a:lnTo>
                    <a:pt x="841375" y="576199"/>
                  </a:lnTo>
                  <a:lnTo>
                    <a:pt x="858266" y="576199"/>
                  </a:lnTo>
                  <a:lnTo>
                    <a:pt x="858266" y="2983992"/>
                  </a:lnTo>
                  <a:cubicBezTo>
                    <a:pt x="858266" y="2993390"/>
                    <a:pt x="850646" y="3000883"/>
                    <a:pt x="841375" y="3000883"/>
                  </a:cubicBezTo>
                  <a:lnTo>
                    <a:pt x="292735" y="3000883"/>
                  </a:lnTo>
                  <a:cubicBezTo>
                    <a:pt x="283337" y="3000883"/>
                    <a:pt x="275844" y="2993263"/>
                    <a:pt x="275844" y="2983992"/>
                  </a:cubicBezTo>
                  <a:lnTo>
                    <a:pt x="275844" y="576199"/>
                  </a:lnTo>
                  <a:lnTo>
                    <a:pt x="292735" y="576199"/>
                  </a:lnTo>
                  <a:lnTo>
                    <a:pt x="292735" y="593090"/>
                  </a:lnTo>
                  <a:lnTo>
                    <a:pt x="18288" y="593090"/>
                  </a:lnTo>
                  <a:cubicBezTo>
                    <a:pt x="11557" y="593090"/>
                    <a:pt x="5334" y="589026"/>
                    <a:pt x="2667" y="582803"/>
                  </a:cubicBezTo>
                  <a:cubicBezTo>
                    <a:pt x="0" y="576580"/>
                    <a:pt x="1397" y="569214"/>
                    <a:pt x="6223" y="564388"/>
                  </a:cubicBezTo>
                  <a:moveTo>
                    <a:pt x="30353" y="588137"/>
                  </a:moveTo>
                  <a:lnTo>
                    <a:pt x="18288" y="576326"/>
                  </a:lnTo>
                  <a:lnTo>
                    <a:pt x="18288" y="559308"/>
                  </a:lnTo>
                  <a:lnTo>
                    <a:pt x="292608" y="559308"/>
                  </a:lnTo>
                  <a:cubicBezTo>
                    <a:pt x="302006" y="559308"/>
                    <a:pt x="309499" y="566928"/>
                    <a:pt x="309499" y="576199"/>
                  </a:cubicBezTo>
                  <a:lnTo>
                    <a:pt x="309499" y="2983992"/>
                  </a:lnTo>
                  <a:lnTo>
                    <a:pt x="292735" y="2983992"/>
                  </a:lnTo>
                  <a:lnTo>
                    <a:pt x="292735" y="2967101"/>
                  </a:lnTo>
                  <a:lnTo>
                    <a:pt x="841375" y="2967101"/>
                  </a:lnTo>
                  <a:lnTo>
                    <a:pt x="841375" y="2983992"/>
                  </a:lnTo>
                  <a:lnTo>
                    <a:pt x="824484" y="2983992"/>
                  </a:lnTo>
                  <a:lnTo>
                    <a:pt x="824484" y="576199"/>
                  </a:lnTo>
                  <a:cubicBezTo>
                    <a:pt x="824484" y="566801"/>
                    <a:pt x="832104" y="559308"/>
                    <a:pt x="841375" y="559308"/>
                  </a:cubicBezTo>
                  <a:lnTo>
                    <a:pt x="1115695" y="559308"/>
                  </a:lnTo>
                  <a:lnTo>
                    <a:pt x="1115695" y="576199"/>
                  </a:lnTo>
                  <a:lnTo>
                    <a:pt x="1103630" y="588010"/>
                  </a:lnTo>
                  <a:lnTo>
                    <a:pt x="554990" y="28829"/>
                  </a:lnTo>
                  <a:lnTo>
                    <a:pt x="567055" y="17018"/>
                  </a:lnTo>
                  <a:lnTo>
                    <a:pt x="579120" y="28829"/>
                  </a:lnTo>
                  <a:lnTo>
                    <a:pt x="30480" y="588010"/>
                  </a:lnTo>
                  <a:close/>
                </a:path>
              </a:pathLst>
            </a:custGeom>
            <a:solidFill>
              <a:srgbClr val="385D8A"/>
            </a:solidFill>
          </p:spPr>
          <p:txBody>
            <a:bodyPr/>
            <a:lstStyle/>
            <a:p>
              <a:endParaRPr lang="en-GB"/>
            </a:p>
          </p:txBody>
        </p:sp>
      </p:grpSp>
      <p:grpSp>
        <p:nvGrpSpPr>
          <p:cNvPr id="43" name="Group 43"/>
          <p:cNvGrpSpPr/>
          <p:nvPr/>
        </p:nvGrpSpPr>
        <p:grpSpPr>
          <a:xfrm>
            <a:off x="14537531" y="2061253"/>
            <a:ext cx="848492" cy="2250709"/>
            <a:chOff x="0" y="0"/>
            <a:chExt cx="1131323" cy="3000945"/>
          </a:xfrm>
        </p:grpSpPr>
        <p:sp>
          <p:nvSpPr>
            <p:cNvPr id="44" name="Freeform 44"/>
            <p:cNvSpPr/>
            <p:nvPr/>
          </p:nvSpPr>
          <p:spPr>
            <a:xfrm>
              <a:off x="16891" y="16891"/>
              <a:ext cx="1097534" cy="2967101"/>
            </a:xfrm>
            <a:custGeom>
              <a:avLst/>
              <a:gdLst/>
              <a:ahLst/>
              <a:cxnLst/>
              <a:rect l="l" t="t" r="r" b="b"/>
              <a:pathLst>
                <a:path w="1097534" h="2967101">
                  <a:moveTo>
                    <a:pt x="0" y="559308"/>
                  </a:moveTo>
                  <a:lnTo>
                    <a:pt x="548767" y="0"/>
                  </a:lnTo>
                  <a:lnTo>
                    <a:pt x="1097534" y="559308"/>
                  </a:lnTo>
                  <a:lnTo>
                    <a:pt x="823087" y="559308"/>
                  </a:lnTo>
                  <a:lnTo>
                    <a:pt x="823087" y="2967101"/>
                  </a:lnTo>
                  <a:lnTo>
                    <a:pt x="274447" y="2967101"/>
                  </a:lnTo>
                  <a:lnTo>
                    <a:pt x="274447" y="559308"/>
                  </a:lnTo>
                  <a:close/>
                </a:path>
              </a:pathLst>
            </a:custGeom>
            <a:solidFill>
              <a:srgbClr val="4F81BD"/>
            </a:solidFill>
          </p:spPr>
          <p:txBody>
            <a:bodyPr/>
            <a:lstStyle/>
            <a:p>
              <a:endParaRPr lang="en-GB"/>
            </a:p>
          </p:txBody>
        </p:sp>
        <p:sp>
          <p:nvSpPr>
            <p:cNvPr id="45" name="Freeform 45"/>
            <p:cNvSpPr/>
            <p:nvPr/>
          </p:nvSpPr>
          <p:spPr>
            <a:xfrm>
              <a:off x="-1397" y="0"/>
              <a:ext cx="1134110" cy="3000883"/>
            </a:xfrm>
            <a:custGeom>
              <a:avLst/>
              <a:gdLst/>
              <a:ahLst/>
              <a:cxnLst/>
              <a:rect l="l" t="t" r="r" b="b"/>
              <a:pathLst>
                <a:path w="1134110" h="3000883">
                  <a:moveTo>
                    <a:pt x="6223" y="564388"/>
                  </a:moveTo>
                  <a:lnTo>
                    <a:pt x="554990" y="5080"/>
                  </a:lnTo>
                  <a:cubicBezTo>
                    <a:pt x="558165" y="1778"/>
                    <a:pt x="562483" y="0"/>
                    <a:pt x="567055" y="0"/>
                  </a:cubicBezTo>
                  <a:cubicBezTo>
                    <a:pt x="571627" y="0"/>
                    <a:pt x="575945" y="1778"/>
                    <a:pt x="579120" y="5080"/>
                  </a:cubicBezTo>
                  <a:lnTo>
                    <a:pt x="1127887" y="564388"/>
                  </a:lnTo>
                  <a:cubicBezTo>
                    <a:pt x="1132713" y="569214"/>
                    <a:pt x="1134110" y="576453"/>
                    <a:pt x="1131443" y="582803"/>
                  </a:cubicBezTo>
                  <a:cubicBezTo>
                    <a:pt x="1128776" y="589153"/>
                    <a:pt x="1122680" y="593217"/>
                    <a:pt x="1115822" y="593217"/>
                  </a:cubicBezTo>
                  <a:lnTo>
                    <a:pt x="841375" y="593217"/>
                  </a:lnTo>
                  <a:lnTo>
                    <a:pt x="841375" y="576199"/>
                  </a:lnTo>
                  <a:lnTo>
                    <a:pt x="858266" y="576199"/>
                  </a:lnTo>
                  <a:lnTo>
                    <a:pt x="858266" y="2983992"/>
                  </a:lnTo>
                  <a:cubicBezTo>
                    <a:pt x="858266" y="2993390"/>
                    <a:pt x="850646" y="3000883"/>
                    <a:pt x="841375" y="3000883"/>
                  </a:cubicBezTo>
                  <a:lnTo>
                    <a:pt x="292735" y="3000883"/>
                  </a:lnTo>
                  <a:cubicBezTo>
                    <a:pt x="283337" y="3000883"/>
                    <a:pt x="275844" y="2993263"/>
                    <a:pt x="275844" y="2983992"/>
                  </a:cubicBezTo>
                  <a:lnTo>
                    <a:pt x="275844" y="576199"/>
                  </a:lnTo>
                  <a:lnTo>
                    <a:pt x="292735" y="576199"/>
                  </a:lnTo>
                  <a:lnTo>
                    <a:pt x="292735" y="593090"/>
                  </a:lnTo>
                  <a:lnTo>
                    <a:pt x="18288" y="593090"/>
                  </a:lnTo>
                  <a:cubicBezTo>
                    <a:pt x="11557" y="593090"/>
                    <a:pt x="5334" y="589026"/>
                    <a:pt x="2667" y="582803"/>
                  </a:cubicBezTo>
                  <a:cubicBezTo>
                    <a:pt x="0" y="576580"/>
                    <a:pt x="1397" y="569214"/>
                    <a:pt x="6223" y="564388"/>
                  </a:cubicBezTo>
                  <a:moveTo>
                    <a:pt x="30353" y="588137"/>
                  </a:moveTo>
                  <a:lnTo>
                    <a:pt x="18288" y="576326"/>
                  </a:lnTo>
                  <a:lnTo>
                    <a:pt x="18288" y="559308"/>
                  </a:lnTo>
                  <a:lnTo>
                    <a:pt x="292608" y="559308"/>
                  </a:lnTo>
                  <a:cubicBezTo>
                    <a:pt x="302006" y="559308"/>
                    <a:pt x="309499" y="566928"/>
                    <a:pt x="309499" y="576199"/>
                  </a:cubicBezTo>
                  <a:lnTo>
                    <a:pt x="309499" y="2983992"/>
                  </a:lnTo>
                  <a:lnTo>
                    <a:pt x="292735" y="2983992"/>
                  </a:lnTo>
                  <a:lnTo>
                    <a:pt x="292735" y="2967101"/>
                  </a:lnTo>
                  <a:lnTo>
                    <a:pt x="841375" y="2967101"/>
                  </a:lnTo>
                  <a:lnTo>
                    <a:pt x="841375" y="2983992"/>
                  </a:lnTo>
                  <a:lnTo>
                    <a:pt x="824484" y="2983992"/>
                  </a:lnTo>
                  <a:lnTo>
                    <a:pt x="824484" y="576199"/>
                  </a:lnTo>
                  <a:cubicBezTo>
                    <a:pt x="824484" y="566801"/>
                    <a:pt x="832104" y="559308"/>
                    <a:pt x="841375" y="559308"/>
                  </a:cubicBezTo>
                  <a:lnTo>
                    <a:pt x="1115695" y="559308"/>
                  </a:lnTo>
                  <a:lnTo>
                    <a:pt x="1115695" y="576199"/>
                  </a:lnTo>
                  <a:lnTo>
                    <a:pt x="1103630" y="588010"/>
                  </a:lnTo>
                  <a:lnTo>
                    <a:pt x="554990" y="28829"/>
                  </a:lnTo>
                  <a:lnTo>
                    <a:pt x="567055" y="17018"/>
                  </a:lnTo>
                  <a:lnTo>
                    <a:pt x="579120" y="28829"/>
                  </a:lnTo>
                  <a:lnTo>
                    <a:pt x="30480" y="588010"/>
                  </a:lnTo>
                  <a:close/>
                </a:path>
              </a:pathLst>
            </a:custGeom>
            <a:solidFill>
              <a:srgbClr val="385D8A"/>
            </a:solidFill>
          </p:spPr>
          <p:txBody>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EA4195-1874-D989-024F-056D433F634B}"/>
              </a:ext>
            </a:extLst>
          </p:cNvPr>
          <p:cNvSpPr>
            <a:spLocks noGrp="1"/>
          </p:cNvSpPr>
          <p:nvPr>
            <p:ph type="title"/>
          </p:nvPr>
        </p:nvSpPr>
        <p:spPr>
          <a:xfrm>
            <a:off x="456699" y="204789"/>
            <a:ext cx="17432526" cy="816315"/>
          </a:xfrm>
        </p:spPr>
        <p:txBody>
          <a:bodyPr vert="horz" lIns="137160" tIns="68580" rIns="137160" bIns="68580" rtlCol="0" anchor="ctr">
            <a:normAutofit fontScale="90000"/>
          </a:bodyPr>
          <a:lstStyle/>
          <a:p>
            <a:r>
              <a:rPr lang="en-GB" sz="4500"/>
              <a:t>After decades of improvement, Scotland's health is worsening</a:t>
            </a:r>
          </a:p>
        </p:txBody>
      </p:sp>
      <p:pic>
        <p:nvPicPr>
          <p:cNvPr id="5" name="Picture 4" descr="Chart, line chart&#10;&#10;Description automatically generated">
            <a:extLst>
              <a:ext uri="{FF2B5EF4-FFF2-40B4-BE49-F238E27FC236}">
                <a16:creationId xmlns:a16="http://schemas.microsoft.com/office/drawing/2014/main" id="{9A2A5369-A88E-CF09-4213-78280C87C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99" y="1927807"/>
            <a:ext cx="17280000" cy="6882185"/>
          </a:xfrm>
          <a:prstGeom prst="rect">
            <a:avLst/>
          </a:prstGeom>
        </p:spPr>
      </p:pic>
    </p:spTree>
    <p:extLst>
      <p:ext uri="{BB962C8B-B14F-4D97-AF65-F5344CB8AC3E}">
        <p14:creationId xmlns:p14="http://schemas.microsoft.com/office/powerpoint/2010/main" val="331882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8200" y="495300"/>
            <a:ext cx="17909544" cy="676275"/>
          </a:xfrm>
          <a:prstGeom prst="rect">
            <a:avLst/>
          </a:prstGeom>
        </p:spPr>
        <p:txBody>
          <a:bodyPr lIns="0" tIns="0" rIns="0" bIns="0" rtlCol="0" anchor="t">
            <a:spAutoFit/>
          </a:bodyPr>
          <a:lstStyle/>
          <a:p>
            <a:pPr algn="ctr">
              <a:lnSpc>
                <a:spcPts val="5280"/>
              </a:lnSpc>
            </a:pPr>
            <a:r>
              <a:rPr lang="en-US" sz="4400" spc="41" dirty="0">
                <a:solidFill>
                  <a:srgbClr val="000000"/>
                </a:solidFill>
                <a:latin typeface="+mj-lt"/>
              </a:rPr>
              <a:t>Determinants of Health </a:t>
            </a:r>
          </a:p>
        </p:txBody>
      </p:sp>
      <p:pic>
        <p:nvPicPr>
          <p:cNvPr id="5" name="Picture 2" descr="image006">
            <a:extLst>
              <a:ext uri="{FF2B5EF4-FFF2-40B4-BE49-F238E27FC236}">
                <a16:creationId xmlns:a16="http://schemas.microsoft.com/office/drawing/2014/main" id="{195A4C09-33FC-8400-9431-85CC756B9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16" y="1714499"/>
            <a:ext cx="17713968" cy="720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6806" y="7244972"/>
            <a:ext cx="10826952" cy="2871843"/>
            <a:chOff x="0" y="0"/>
            <a:chExt cx="14435936" cy="3829124"/>
          </a:xfrm>
        </p:grpSpPr>
        <p:sp>
          <p:nvSpPr>
            <p:cNvPr id="3" name="Freeform 3"/>
            <p:cNvSpPr/>
            <p:nvPr/>
          </p:nvSpPr>
          <p:spPr>
            <a:xfrm>
              <a:off x="6350" y="6350"/>
              <a:ext cx="14423262" cy="3816477"/>
            </a:xfrm>
            <a:custGeom>
              <a:avLst/>
              <a:gdLst/>
              <a:ahLst/>
              <a:cxnLst/>
              <a:rect l="l" t="t" r="r" b="b"/>
              <a:pathLst>
                <a:path w="14423262" h="3816477">
                  <a:moveTo>
                    <a:pt x="0" y="636143"/>
                  </a:moveTo>
                  <a:cubicBezTo>
                    <a:pt x="0" y="284734"/>
                    <a:pt x="285496" y="0"/>
                    <a:pt x="637667" y="0"/>
                  </a:cubicBezTo>
                  <a:lnTo>
                    <a:pt x="13785596" y="0"/>
                  </a:lnTo>
                  <a:cubicBezTo>
                    <a:pt x="14137767" y="0"/>
                    <a:pt x="14423262" y="284734"/>
                    <a:pt x="14423262" y="636143"/>
                  </a:cubicBezTo>
                  <a:lnTo>
                    <a:pt x="14423262" y="3180334"/>
                  </a:lnTo>
                  <a:cubicBezTo>
                    <a:pt x="14423262" y="3531616"/>
                    <a:pt x="14137767" y="3816477"/>
                    <a:pt x="13785596" y="3816477"/>
                  </a:cubicBezTo>
                  <a:lnTo>
                    <a:pt x="637667" y="3816477"/>
                  </a:lnTo>
                  <a:cubicBezTo>
                    <a:pt x="285496" y="3816477"/>
                    <a:pt x="0" y="3531616"/>
                    <a:pt x="0" y="3180334"/>
                  </a:cubicBezTo>
                  <a:close/>
                </a:path>
              </a:pathLst>
            </a:custGeom>
            <a:solidFill>
              <a:srgbClr val="C5655B"/>
            </a:solidFill>
          </p:spPr>
          <p:txBody>
            <a:bodyPr/>
            <a:lstStyle/>
            <a:p>
              <a:endParaRPr lang="en-GB"/>
            </a:p>
          </p:txBody>
        </p:sp>
        <p:sp>
          <p:nvSpPr>
            <p:cNvPr id="4" name="Freeform 4"/>
            <p:cNvSpPr/>
            <p:nvPr/>
          </p:nvSpPr>
          <p:spPr>
            <a:xfrm>
              <a:off x="0" y="0"/>
              <a:ext cx="14435962" cy="3829177"/>
            </a:xfrm>
            <a:custGeom>
              <a:avLst/>
              <a:gdLst/>
              <a:ahLst/>
              <a:cxnLst/>
              <a:rect l="l" t="t" r="r" b="b"/>
              <a:pathLst>
                <a:path w="14435962" h="3829177">
                  <a:moveTo>
                    <a:pt x="0" y="642493"/>
                  </a:moveTo>
                  <a:cubicBezTo>
                    <a:pt x="0" y="287655"/>
                    <a:pt x="288290" y="0"/>
                    <a:pt x="644017" y="0"/>
                  </a:cubicBezTo>
                  <a:lnTo>
                    <a:pt x="13791946" y="0"/>
                  </a:lnTo>
                  <a:lnTo>
                    <a:pt x="13791946" y="6350"/>
                  </a:lnTo>
                  <a:lnTo>
                    <a:pt x="13791946" y="0"/>
                  </a:lnTo>
                  <a:cubicBezTo>
                    <a:pt x="14147546" y="0"/>
                    <a:pt x="14435962" y="287655"/>
                    <a:pt x="14435962" y="642493"/>
                  </a:cubicBezTo>
                  <a:lnTo>
                    <a:pt x="14429612" y="642493"/>
                  </a:lnTo>
                  <a:lnTo>
                    <a:pt x="14435962" y="642493"/>
                  </a:lnTo>
                  <a:lnTo>
                    <a:pt x="14435962" y="3186684"/>
                  </a:lnTo>
                  <a:lnTo>
                    <a:pt x="14429612" y="3186684"/>
                  </a:lnTo>
                  <a:lnTo>
                    <a:pt x="14435962" y="3186684"/>
                  </a:lnTo>
                  <a:cubicBezTo>
                    <a:pt x="14435962" y="3541522"/>
                    <a:pt x="14147673" y="3829177"/>
                    <a:pt x="13791946" y="3829177"/>
                  </a:cubicBezTo>
                  <a:lnTo>
                    <a:pt x="13791946" y="3822827"/>
                  </a:lnTo>
                  <a:lnTo>
                    <a:pt x="13791946" y="3829177"/>
                  </a:lnTo>
                  <a:lnTo>
                    <a:pt x="644017" y="3829177"/>
                  </a:lnTo>
                  <a:lnTo>
                    <a:pt x="644017" y="3822827"/>
                  </a:lnTo>
                  <a:lnTo>
                    <a:pt x="644017" y="3829177"/>
                  </a:lnTo>
                  <a:cubicBezTo>
                    <a:pt x="288290" y="3829177"/>
                    <a:pt x="0" y="3541522"/>
                    <a:pt x="0" y="3186684"/>
                  </a:cubicBezTo>
                  <a:lnTo>
                    <a:pt x="0" y="642493"/>
                  </a:lnTo>
                  <a:lnTo>
                    <a:pt x="6350" y="642493"/>
                  </a:lnTo>
                  <a:lnTo>
                    <a:pt x="0" y="642493"/>
                  </a:lnTo>
                  <a:moveTo>
                    <a:pt x="12700" y="642493"/>
                  </a:moveTo>
                  <a:lnTo>
                    <a:pt x="12700" y="3186684"/>
                  </a:lnTo>
                  <a:lnTo>
                    <a:pt x="6350" y="3186684"/>
                  </a:lnTo>
                  <a:lnTo>
                    <a:pt x="12700" y="3186684"/>
                  </a:lnTo>
                  <a:cubicBezTo>
                    <a:pt x="12700" y="3534410"/>
                    <a:pt x="295275" y="3816477"/>
                    <a:pt x="644017" y="3816477"/>
                  </a:cubicBezTo>
                  <a:lnTo>
                    <a:pt x="13791946" y="3816477"/>
                  </a:lnTo>
                  <a:cubicBezTo>
                    <a:pt x="14140560" y="3816477"/>
                    <a:pt x="14423262" y="3534537"/>
                    <a:pt x="14423262" y="3186684"/>
                  </a:cubicBezTo>
                  <a:lnTo>
                    <a:pt x="14423262" y="642493"/>
                  </a:lnTo>
                  <a:cubicBezTo>
                    <a:pt x="14423262" y="294767"/>
                    <a:pt x="14140687" y="12700"/>
                    <a:pt x="13791946" y="12700"/>
                  </a:cubicBezTo>
                  <a:lnTo>
                    <a:pt x="644017" y="12700"/>
                  </a:lnTo>
                  <a:lnTo>
                    <a:pt x="644017" y="6350"/>
                  </a:lnTo>
                  <a:lnTo>
                    <a:pt x="644017" y="12700"/>
                  </a:lnTo>
                  <a:cubicBezTo>
                    <a:pt x="295275" y="12700"/>
                    <a:pt x="12700" y="294640"/>
                    <a:pt x="12700" y="642493"/>
                  </a:cubicBezTo>
                  <a:close/>
                </a:path>
              </a:pathLst>
            </a:custGeom>
            <a:solidFill>
              <a:srgbClr val="000000"/>
            </a:solidFill>
          </p:spPr>
          <p:txBody>
            <a:bodyPr/>
            <a:lstStyle/>
            <a:p>
              <a:endParaRPr lang="en-GB"/>
            </a:p>
          </p:txBody>
        </p:sp>
        <p:sp>
          <p:nvSpPr>
            <p:cNvPr id="5" name="TextBox 5"/>
            <p:cNvSpPr txBox="1"/>
            <p:nvPr/>
          </p:nvSpPr>
          <p:spPr>
            <a:xfrm>
              <a:off x="0" y="-47625"/>
              <a:ext cx="14435936" cy="3876749"/>
            </a:xfrm>
            <a:prstGeom prst="rect">
              <a:avLst/>
            </a:prstGeom>
          </p:spPr>
          <p:txBody>
            <a:bodyPr lIns="50800" tIns="50800" rIns="50800" bIns="50800" rtlCol="0" anchor="t"/>
            <a:lstStyle/>
            <a:p>
              <a:pPr marL="289560" lvl="1" indent="-144780" algn="l">
                <a:lnSpc>
                  <a:spcPts val="2879"/>
                </a:lnSpc>
                <a:buFont typeface="Arial"/>
                <a:buChar char="•"/>
              </a:pPr>
              <a:r>
                <a:rPr lang="en-US" sz="2400">
                  <a:solidFill>
                    <a:srgbClr val="FFFFFF"/>
                  </a:solidFill>
                  <a:latin typeface="Arial"/>
                </a:rPr>
                <a:t>Population level responses designed to reduce the effect of negative drivers.</a:t>
              </a:r>
            </a:p>
            <a:p>
              <a:pPr marL="289560" lvl="1" indent="-144780" algn="l">
                <a:lnSpc>
                  <a:spcPts val="2879"/>
                </a:lnSpc>
                <a:buFont typeface="Arial"/>
                <a:buChar char="•"/>
              </a:pPr>
              <a:r>
                <a:rPr lang="en-US" sz="2400">
                  <a:solidFill>
                    <a:srgbClr val="FFFFFF"/>
                  </a:solidFill>
                  <a:latin typeface="Arial"/>
                </a:rPr>
                <a:t>Can most easily be identified as policy e.g. pre birth and early years programmes, all levels of education, minimum unit pricing, weapons legislation</a:t>
              </a:r>
            </a:p>
            <a:p>
              <a:pPr marL="289560" lvl="1" indent="-144780" algn="l">
                <a:lnSpc>
                  <a:spcPts val="2879"/>
                </a:lnSpc>
                <a:buFont typeface="Arial"/>
                <a:buChar char="•"/>
              </a:pPr>
              <a:r>
                <a:rPr lang="en-US" sz="2400">
                  <a:solidFill>
                    <a:srgbClr val="FFFFFF"/>
                  </a:solidFill>
                  <a:latin typeface="Arial"/>
                </a:rPr>
                <a:t>Intended to reduce the number of individuals, families or communities requiring support at secondary or tertiary levels</a:t>
              </a:r>
            </a:p>
          </p:txBody>
        </p:sp>
      </p:grpSp>
      <p:grpSp>
        <p:nvGrpSpPr>
          <p:cNvPr id="6" name="Group 6"/>
          <p:cNvGrpSpPr/>
          <p:nvPr/>
        </p:nvGrpSpPr>
        <p:grpSpPr>
          <a:xfrm>
            <a:off x="7273114" y="4328648"/>
            <a:ext cx="10840644" cy="2547807"/>
            <a:chOff x="0" y="0"/>
            <a:chExt cx="14454192" cy="3397076"/>
          </a:xfrm>
        </p:grpSpPr>
        <p:sp>
          <p:nvSpPr>
            <p:cNvPr id="7" name="Freeform 7"/>
            <p:cNvSpPr/>
            <p:nvPr/>
          </p:nvSpPr>
          <p:spPr>
            <a:xfrm>
              <a:off x="6350" y="6350"/>
              <a:ext cx="14441424" cy="3384423"/>
            </a:xfrm>
            <a:custGeom>
              <a:avLst/>
              <a:gdLst/>
              <a:ahLst/>
              <a:cxnLst/>
              <a:rect l="l" t="t" r="r" b="b"/>
              <a:pathLst>
                <a:path w="14441424" h="3384423">
                  <a:moveTo>
                    <a:pt x="0" y="564134"/>
                  </a:moveTo>
                  <a:cubicBezTo>
                    <a:pt x="0" y="252603"/>
                    <a:pt x="253238" y="0"/>
                    <a:pt x="565658" y="0"/>
                  </a:cubicBezTo>
                  <a:lnTo>
                    <a:pt x="13875765" y="0"/>
                  </a:lnTo>
                  <a:cubicBezTo>
                    <a:pt x="14188185" y="0"/>
                    <a:pt x="14441424" y="252603"/>
                    <a:pt x="14441424" y="564134"/>
                  </a:cubicBezTo>
                  <a:lnTo>
                    <a:pt x="14441424" y="2820289"/>
                  </a:lnTo>
                  <a:cubicBezTo>
                    <a:pt x="14441424" y="3131820"/>
                    <a:pt x="14188185" y="3384423"/>
                    <a:pt x="13875765" y="3384423"/>
                  </a:cubicBezTo>
                  <a:lnTo>
                    <a:pt x="565658" y="3384423"/>
                  </a:lnTo>
                  <a:cubicBezTo>
                    <a:pt x="253238" y="3384423"/>
                    <a:pt x="0" y="3131820"/>
                    <a:pt x="0" y="2820289"/>
                  </a:cubicBezTo>
                  <a:close/>
                </a:path>
              </a:pathLst>
            </a:custGeom>
            <a:solidFill>
              <a:srgbClr val="DD8583"/>
            </a:solidFill>
          </p:spPr>
          <p:txBody>
            <a:bodyPr/>
            <a:lstStyle/>
            <a:p>
              <a:endParaRPr lang="en-GB"/>
            </a:p>
          </p:txBody>
        </p:sp>
        <p:sp>
          <p:nvSpPr>
            <p:cNvPr id="8" name="Freeform 8"/>
            <p:cNvSpPr/>
            <p:nvPr/>
          </p:nvSpPr>
          <p:spPr>
            <a:xfrm>
              <a:off x="0" y="0"/>
              <a:ext cx="14454124" cy="3397123"/>
            </a:xfrm>
            <a:custGeom>
              <a:avLst/>
              <a:gdLst/>
              <a:ahLst/>
              <a:cxnLst/>
              <a:rect l="l" t="t" r="r" b="b"/>
              <a:pathLst>
                <a:path w="14454124" h="3397123">
                  <a:moveTo>
                    <a:pt x="0" y="570484"/>
                  </a:moveTo>
                  <a:cubicBezTo>
                    <a:pt x="0" y="255397"/>
                    <a:pt x="256159" y="0"/>
                    <a:pt x="572008" y="0"/>
                  </a:cubicBezTo>
                  <a:lnTo>
                    <a:pt x="13882115" y="0"/>
                  </a:lnTo>
                  <a:lnTo>
                    <a:pt x="13882115" y="6350"/>
                  </a:lnTo>
                  <a:lnTo>
                    <a:pt x="13882115" y="0"/>
                  </a:lnTo>
                  <a:cubicBezTo>
                    <a:pt x="14198092" y="0"/>
                    <a:pt x="14454124" y="255397"/>
                    <a:pt x="14454124" y="570484"/>
                  </a:cubicBezTo>
                  <a:lnTo>
                    <a:pt x="14454124" y="2826639"/>
                  </a:lnTo>
                  <a:lnTo>
                    <a:pt x="14447774" y="2826639"/>
                  </a:lnTo>
                  <a:lnTo>
                    <a:pt x="14454124" y="2826639"/>
                  </a:lnTo>
                  <a:cubicBezTo>
                    <a:pt x="14454124" y="3141726"/>
                    <a:pt x="14197964" y="3397123"/>
                    <a:pt x="13882115" y="3397123"/>
                  </a:cubicBezTo>
                  <a:lnTo>
                    <a:pt x="13882115" y="3390773"/>
                  </a:lnTo>
                  <a:lnTo>
                    <a:pt x="13882115" y="3397123"/>
                  </a:lnTo>
                  <a:lnTo>
                    <a:pt x="572008" y="3397123"/>
                  </a:lnTo>
                  <a:lnTo>
                    <a:pt x="572008" y="3390773"/>
                  </a:lnTo>
                  <a:lnTo>
                    <a:pt x="572008" y="3397123"/>
                  </a:lnTo>
                  <a:cubicBezTo>
                    <a:pt x="256159" y="3397123"/>
                    <a:pt x="0" y="3141726"/>
                    <a:pt x="0" y="2826639"/>
                  </a:cubicBezTo>
                  <a:lnTo>
                    <a:pt x="0" y="570484"/>
                  </a:lnTo>
                  <a:lnTo>
                    <a:pt x="6350" y="570484"/>
                  </a:lnTo>
                  <a:lnTo>
                    <a:pt x="0" y="570484"/>
                  </a:lnTo>
                  <a:moveTo>
                    <a:pt x="12700" y="570484"/>
                  </a:moveTo>
                  <a:lnTo>
                    <a:pt x="12700" y="2826639"/>
                  </a:lnTo>
                  <a:lnTo>
                    <a:pt x="6350" y="2826639"/>
                  </a:lnTo>
                  <a:lnTo>
                    <a:pt x="12700" y="2826639"/>
                  </a:lnTo>
                  <a:cubicBezTo>
                    <a:pt x="12700" y="3134614"/>
                    <a:pt x="263144" y="3384423"/>
                    <a:pt x="572008" y="3384423"/>
                  </a:cubicBezTo>
                  <a:lnTo>
                    <a:pt x="13882115" y="3384423"/>
                  </a:lnTo>
                  <a:cubicBezTo>
                    <a:pt x="14191106" y="3384423"/>
                    <a:pt x="14441424" y="3134741"/>
                    <a:pt x="14441424" y="2826639"/>
                  </a:cubicBezTo>
                  <a:lnTo>
                    <a:pt x="14441424" y="570484"/>
                  </a:lnTo>
                  <a:lnTo>
                    <a:pt x="14447774" y="570484"/>
                  </a:lnTo>
                  <a:lnTo>
                    <a:pt x="14441424" y="570484"/>
                  </a:lnTo>
                  <a:cubicBezTo>
                    <a:pt x="14441424" y="262509"/>
                    <a:pt x="14190979" y="12700"/>
                    <a:pt x="13882115" y="12700"/>
                  </a:cubicBezTo>
                  <a:lnTo>
                    <a:pt x="572008" y="12700"/>
                  </a:lnTo>
                  <a:lnTo>
                    <a:pt x="572008" y="6350"/>
                  </a:lnTo>
                  <a:lnTo>
                    <a:pt x="572008" y="12700"/>
                  </a:lnTo>
                  <a:cubicBezTo>
                    <a:pt x="263144" y="12700"/>
                    <a:pt x="12700" y="262382"/>
                    <a:pt x="12700" y="570484"/>
                  </a:cubicBezTo>
                  <a:close/>
                </a:path>
              </a:pathLst>
            </a:custGeom>
            <a:solidFill>
              <a:srgbClr val="000000"/>
            </a:solidFill>
          </p:spPr>
          <p:txBody>
            <a:bodyPr/>
            <a:lstStyle/>
            <a:p>
              <a:endParaRPr lang="en-GB"/>
            </a:p>
          </p:txBody>
        </p:sp>
        <p:sp>
          <p:nvSpPr>
            <p:cNvPr id="9" name="TextBox 9"/>
            <p:cNvSpPr txBox="1"/>
            <p:nvPr/>
          </p:nvSpPr>
          <p:spPr>
            <a:xfrm>
              <a:off x="0" y="-9525"/>
              <a:ext cx="14454192" cy="3406601"/>
            </a:xfrm>
            <a:prstGeom prst="rect">
              <a:avLst/>
            </a:prstGeom>
          </p:spPr>
          <p:txBody>
            <a:bodyPr lIns="50800" tIns="50800" rIns="50800" bIns="50800" rtlCol="0" anchor="t"/>
            <a:lstStyle/>
            <a:p>
              <a:pPr marL="289560" lvl="1" indent="-144780" algn="l">
                <a:lnSpc>
                  <a:spcPts val="2879"/>
                </a:lnSpc>
                <a:buFont typeface="Arial"/>
                <a:buChar char="•"/>
              </a:pPr>
              <a:r>
                <a:rPr lang="en-US" sz="2400" spc="22">
                  <a:solidFill>
                    <a:srgbClr val="FFFFFF"/>
                  </a:solidFill>
                  <a:latin typeface="TT Rounds Condensed"/>
                </a:rPr>
                <a:t>Medium level response, targeting those on the cusp or involved at low levels </a:t>
              </a:r>
            </a:p>
            <a:p>
              <a:pPr marL="289560" lvl="1" indent="-144780" algn="l">
                <a:lnSpc>
                  <a:spcPts val="2879"/>
                </a:lnSpc>
                <a:buFont typeface="Arial"/>
                <a:buChar char="•"/>
              </a:pPr>
              <a:r>
                <a:rPr lang="en-US" sz="2400" spc="22">
                  <a:solidFill>
                    <a:srgbClr val="FFFFFF"/>
                  </a:solidFill>
                  <a:latin typeface="TT Rounds Condensed"/>
                </a:rPr>
                <a:t>Behaviour is not yet entrenched</a:t>
              </a:r>
            </a:p>
            <a:p>
              <a:pPr marL="289560" lvl="1" indent="-144780" algn="l">
                <a:lnSpc>
                  <a:spcPts val="2879"/>
                </a:lnSpc>
                <a:buFont typeface="Arial"/>
                <a:buChar char="•"/>
              </a:pPr>
              <a:r>
                <a:rPr lang="en-US" sz="2400" spc="22">
                  <a:solidFill>
                    <a:srgbClr val="FFFFFF"/>
                  </a:solidFill>
                  <a:latin typeface="TT Rounds Condensed"/>
                </a:rPr>
                <a:t>Secondary prevention level responses are more targeted than primary population level Programmes and interventions are designed to either halt/slow and reverse behavioural trajectories</a:t>
              </a:r>
            </a:p>
          </p:txBody>
        </p:sp>
      </p:grpSp>
      <p:grpSp>
        <p:nvGrpSpPr>
          <p:cNvPr id="10" name="Group 10"/>
          <p:cNvGrpSpPr/>
          <p:nvPr/>
        </p:nvGrpSpPr>
        <p:grpSpPr>
          <a:xfrm>
            <a:off x="7286806" y="1682354"/>
            <a:ext cx="10826952" cy="2601813"/>
            <a:chOff x="0" y="0"/>
            <a:chExt cx="14435936" cy="3469084"/>
          </a:xfrm>
        </p:grpSpPr>
        <p:sp>
          <p:nvSpPr>
            <p:cNvPr id="11" name="Freeform 11"/>
            <p:cNvSpPr/>
            <p:nvPr/>
          </p:nvSpPr>
          <p:spPr>
            <a:xfrm>
              <a:off x="6350" y="6350"/>
              <a:ext cx="14423262" cy="3456432"/>
            </a:xfrm>
            <a:custGeom>
              <a:avLst/>
              <a:gdLst/>
              <a:ahLst/>
              <a:cxnLst/>
              <a:rect l="l" t="t" r="r" b="b"/>
              <a:pathLst>
                <a:path w="14423262" h="3456432">
                  <a:moveTo>
                    <a:pt x="0" y="576072"/>
                  </a:moveTo>
                  <a:cubicBezTo>
                    <a:pt x="0" y="257937"/>
                    <a:pt x="258699" y="0"/>
                    <a:pt x="577723" y="0"/>
                  </a:cubicBezTo>
                  <a:lnTo>
                    <a:pt x="13845539" y="0"/>
                  </a:lnTo>
                  <a:cubicBezTo>
                    <a:pt x="14164563" y="0"/>
                    <a:pt x="14423262" y="257937"/>
                    <a:pt x="14423262" y="576072"/>
                  </a:cubicBezTo>
                  <a:lnTo>
                    <a:pt x="14423262" y="2880360"/>
                  </a:lnTo>
                  <a:cubicBezTo>
                    <a:pt x="14423262" y="3198495"/>
                    <a:pt x="14164563" y="3456432"/>
                    <a:pt x="13845539" y="3456432"/>
                  </a:cubicBezTo>
                  <a:lnTo>
                    <a:pt x="577723" y="3456432"/>
                  </a:lnTo>
                  <a:cubicBezTo>
                    <a:pt x="258699" y="3456432"/>
                    <a:pt x="0" y="3198495"/>
                    <a:pt x="0" y="2880360"/>
                  </a:cubicBezTo>
                  <a:close/>
                </a:path>
              </a:pathLst>
            </a:custGeom>
            <a:solidFill>
              <a:srgbClr val="DEA8A2"/>
            </a:solidFill>
          </p:spPr>
          <p:txBody>
            <a:bodyPr/>
            <a:lstStyle/>
            <a:p>
              <a:endParaRPr lang="en-GB"/>
            </a:p>
          </p:txBody>
        </p:sp>
        <p:sp>
          <p:nvSpPr>
            <p:cNvPr id="12" name="Freeform 12"/>
            <p:cNvSpPr/>
            <p:nvPr/>
          </p:nvSpPr>
          <p:spPr>
            <a:xfrm>
              <a:off x="0" y="0"/>
              <a:ext cx="14435962" cy="3469132"/>
            </a:xfrm>
            <a:custGeom>
              <a:avLst/>
              <a:gdLst/>
              <a:ahLst/>
              <a:cxnLst/>
              <a:rect l="l" t="t" r="r" b="b"/>
              <a:pathLst>
                <a:path w="14435962" h="3469132">
                  <a:moveTo>
                    <a:pt x="0" y="582422"/>
                  </a:moveTo>
                  <a:cubicBezTo>
                    <a:pt x="0" y="260731"/>
                    <a:pt x="261493" y="0"/>
                    <a:pt x="584073" y="0"/>
                  </a:cubicBezTo>
                  <a:lnTo>
                    <a:pt x="13851889" y="0"/>
                  </a:lnTo>
                  <a:lnTo>
                    <a:pt x="13851889" y="6350"/>
                  </a:lnTo>
                  <a:lnTo>
                    <a:pt x="13851889" y="0"/>
                  </a:lnTo>
                  <a:cubicBezTo>
                    <a:pt x="14174470" y="0"/>
                    <a:pt x="14435962" y="260731"/>
                    <a:pt x="14435962" y="582422"/>
                  </a:cubicBezTo>
                  <a:lnTo>
                    <a:pt x="14429612" y="582422"/>
                  </a:lnTo>
                  <a:lnTo>
                    <a:pt x="14435962" y="582422"/>
                  </a:lnTo>
                  <a:lnTo>
                    <a:pt x="14435962" y="2886710"/>
                  </a:lnTo>
                  <a:lnTo>
                    <a:pt x="14429612" y="2886710"/>
                  </a:lnTo>
                  <a:lnTo>
                    <a:pt x="14435962" y="2886710"/>
                  </a:lnTo>
                  <a:cubicBezTo>
                    <a:pt x="14435962" y="3208401"/>
                    <a:pt x="14174470" y="3469132"/>
                    <a:pt x="13851889" y="3469132"/>
                  </a:cubicBezTo>
                  <a:lnTo>
                    <a:pt x="13851889" y="3462782"/>
                  </a:lnTo>
                  <a:lnTo>
                    <a:pt x="13851889" y="3469132"/>
                  </a:lnTo>
                  <a:lnTo>
                    <a:pt x="584073" y="3469132"/>
                  </a:lnTo>
                  <a:lnTo>
                    <a:pt x="584073" y="3462782"/>
                  </a:lnTo>
                  <a:lnTo>
                    <a:pt x="584073" y="3469132"/>
                  </a:lnTo>
                  <a:cubicBezTo>
                    <a:pt x="261493" y="3469132"/>
                    <a:pt x="0" y="3208401"/>
                    <a:pt x="0" y="2886710"/>
                  </a:cubicBezTo>
                  <a:lnTo>
                    <a:pt x="0" y="582422"/>
                  </a:lnTo>
                  <a:lnTo>
                    <a:pt x="6350" y="582422"/>
                  </a:lnTo>
                  <a:lnTo>
                    <a:pt x="0" y="582422"/>
                  </a:lnTo>
                  <a:moveTo>
                    <a:pt x="12700" y="582422"/>
                  </a:moveTo>
                  <a:lnTo>
                    <a:pt x="12700" y="2886710"/>
                  </a:lnTo>
                  <a:lnTo>
                    <a:pt x="6350" y="2886710"/>
                  </a:lnTo>
                  <a:lnTo>
                    <a:pt x="12700" y="2886710"/>
                  </a:lnTo>
                  <a:cubicBezTo>
                    <a:pt x="12700" y="3201289"/>
                    <a:pt x="268478" y="3456432"/>
                    <a:pt x="584073" y="3456432"/>
                  </a:cubicBezTo>
                  <a:lnTo>
                    <a:pt x="13851889" y="3456432"/>
                  </a:lnTo>
                  <a:cubicBezTo>
                    <a:pt x="14167484" y="3456432"/>
                    <a:pt x="14423262" y="3201289"/>
                    <a:pt x="14423262" y="2886710"/>
                  </a:cubicBezTo>
                  <a:lnTo>
                    <a:pt x="14423262" y="582422"/>
                  </a:lnTo>
                  <a:cubicBezTo>
                    <a:pt x="14423262" y="267843"/>
                    <a:pt x="14167484" y="12700"/>
                    <a:pt x="13851889" y="12700"/>
                  </a:cubicBezTo>
                  <a:lnTo>
                    <a:pt x="584073" y="12700"/>
                  </a:lnTo>
                  <a:lnTo>
                    <a:pt x="584073" y="6350"/>
                  </a:lnTo>
                  <a:lnTo>
                    <a:pt x="584073" y="12700"/>
                  </a:lnTo>
                  <a:cubicBezTo>
                    <a:pt x="268478" y="12700"/>
                    <a:pt x="12700" y="267843"/>
                    <a:pt x="12700" y="582422"/>
                  </a:cubicBezTo>
                  <a:close/>
                </a:path>
              </a:pathLst>
            </a:custGeom>
            <a:solidFill>
              <a:srgbClr val="000000"/>
            </a:solidFill>
          </p:spPr>
          <p:txBody>
            <a:bodyPr/>
            <a:lstStyle/>
            <a:p>
              <a:endParaRPr lang="en-GB"/>
            </a:p>
          </p:txBody>
        </p:sp>
        <p:sp>
          <p:nvSpPr>
            <p:cNvPr id="13" name="TextBox 13"/>
            <p:cNvSpPr txBox="1"/>
            <p:nvPr/>
          </p:nvSpPr>
          <p:spPr>
            <a:xfrm>
              <a:off x="0" y="-9525"/>
              <a:ext cx="14435936" cy="3478609"/>
            </a:xfrm>
            <a:prstGeom prst="rect">
              <a:avLst/>
            </a:prstGeom>
          </p:spPr>
          <p:txBody>
            <a:bodyPr lIns="50800" tIns="50800" rIns="50800" bIns="50800" rtlCol="0" anchor="t"/>
            <a:lstStyle/>
            <a:p>
              <a:pPr marL="289560" lvl="1" indent="-144780" algn="l">
                <a:lnSpc>
                  <a:spcPts val="2879"/>
                </a:lnSpc>
                <a:buFont typeface="Arial"/>
                <a:buChar char="•"/>
              </a:pPr>
              <a:r>
                <a:rPr lang="en-US" sz="2400" spc="22">
                  <a:solidFill>
                    <a:srgbClr val="FFFFFF"/>
                  </a:solidFill>
                  <a:latin typeface="TT Rounds Condensed"/>
                </a:rPr>
                <a:t>Representing the most challenging area to effect change</a:t>
              </a:r>
            </a:p>
            <a:p>
              <a:pPr marL="289560" lvl="1" indent="-144780" algn="l">
                <a:lnSpc>
                  <a:spcPts val="2879"/>
                </a:lnSpc>
                <a:buFont typeface="Arial"/>
                <a:buChar char="•"/>
              </a:pPr>
              <a:r>
                <a:rPr lang="en-US" sz="2400" spc="22">
                  <a:solidFill>
                    <a:srgbClr val="FFFFFF"/>
                  </a:solidFill>
                  <a:latin typeface="TT Rounds Condensed"/>
                </a:rPr>
                <a:t>Resistant to change and entrenched challenges  </a:t>
              </a:r>
            </a:p>
            <a:p>
              <a:pPr marL="289560" lvl="1" indent="-144780" algn="l">
                <a:lnSpc>
                  <a:spcPts val="2879"/>
                </a:lnSpc>
                <a:buFont typeface="Arial"/>
                <a:buChar char="•"/>
              </a:pPr>
              <a:r>
                <a:rPr lang="en-US" sz="2400" spc="22">
                  <a:solidFill>
                    <a:srgbClr val="FFFFFF"/>
                  </a:solidFill>
                  <a:latin typeface="TT Rounds Condensed"/>
                </a:rPr>
                <a:t>Comparatively low in numbers but represent a large proportion of individual, family and community harms</a:t>
              </a:r>
            </a:p>
            <a:p>
              <a:pPr marL="289560" lvl="1" indent="-144780" algn="l">
                <a:lnSpc>
                  <a:spcPts val="2879"/>
                </a:lnSpc>
                <a:buFont typeface="Arial"/>
                <a:buChar char="•"/>
              </a:pPr>
              <a:r>
                <a:rPr lang="en-US" sz="2400" spc="22">
                  <a:solidFill>
                    <a:srgbClr val="FFFFFF"/>
                  </a:solidFill>
                  <a:latin typeface="TT Rounds Condensed"/>
                </a:rPr>
                <a:t>Interventions are targeted, intensive and time-consuming</a:t>
              </a:r>
            </a:p>
          </p:txBody>
        </p:sp>
      </p:grpSp>
      <p:grpSp>
        <p:nvGrpSpPr>
          <p:cNvPr id="15" name="Group 15"/>
          <p:cNvGrpSpPr/>
          <p:nvPr/>
        </p:nvGrpSpPr>
        <p:grpSpPr>
          <a:xfrm>
            <a:off x="179004" y="1822623"/>
            <a:ext cx="2268252" cy="507831"/>
            <a:chOff x="0" y="0"/>
            <a:chExt cx="3024336" cy="677108"/>
          </a:xfrm>
        </p:grpSpPr>
        <p:sp>
          <p:nvSpPr>
            <p:cNvPr id="16" name="Freeform 16"/>
            <p:cNvSpPr/>
            <p:nvPr/>
          </p:nvSpPr>
          <p:spPr>
            <a:xfrm>
              <a:off x="0" y="0"/>
              <a:ext cx="3024378" cy="677164"/>
            </a:xfrm>
            <a:custGeom>
              <a:avLst/>
              <a:gdLst/>
              <a:ahLst/>
              <a:cxnLst/>
              <a:rect l="l" t="t" r="r" b="b"/>
              <a:pathLst>
                <a:path w="3024378" h="677164">
                  <a:moveTo>
                    <a:pt x="0" y="0"/>
                  </a:moveTo>
                  <a:lnTo>
                    <a:pt x="3024378" y="0"/>
                  </a:lnTo>
                  <a:lnTo>
                    <a:pt x="3024378" y="677164"/>
                  </a:lnTo>
                  <a:lnTo>
                    <a:pt x="0" y="677164"/>
                  </a:lnTo>
                  <a:close/>
                </a:path>
              </a:pathLst>
            </a:custGeom>
            <a:solidFill>
              <a:srgbClr val="FFFFFF"/>
            </a:solidFill>
          </p:spPr>
          <p:txBody>
            <a:bodyPr/>
            <a:lstStyle/>
            <a:p>
              <a:endParaRPr lang="en-GB"/>
            </a:p>
          </p:txBody>
        </p:sp>
      </p:grpSp>
      <p:sp>
        <p:nvSpPr>
          <p:cNvPr id="17" name="TextBox 17"/>
          <p:cNvSpPr txBox="1"/>
          <p:nvPr/>
        </p:nvSpPr>
        <p:spPr>
          <a:xfrm>
            <a:off x="5022972" y="180599"/>
            <a:ext cx="10726332" cy="739557"/>
          </a:xfrm>
          <a:prstGeom prst="rect">
            <a:avLst/>
          </a:prstGeom>
        </p:spPr>
        <p:txBody>
          <a:bodyPr lIns="0" tIns="0" rIns="0" bIns="0" rtlCol="0" anchor="t">
            <a:spAutoFit/>
          </a:bodyPr>
          <a:lstStyle/>
          <a:p>
            <a:pPr algn="l">
              <a:lnSpc>
                <a:spcPts val="5759"/>
              </a:lnSpc>
            </a:pPr>
            <a:r>
              <a:rPr lang="en-US" sz="4800" spc="44">
                <a:solidFill>
                  <a:srgbClr val="FFFFFF"/>
                </a:solidFill>
                <a:latin typeface="TT Rounds Condensed Bold"/>
              </a:rPr>
              <a:t>Three Levels of Prevention</a:t>
            </a:r>
          </a:p>
        </p:txBody>
      </p:sp>
      <p:grpSp>
        <p:nvGrpSpPr>
          <p:cNvPr id="18" name="Group 17">
            <a:extLst>
              <a:ext uri="{FF2B5EF4-FFF2-40B4-BE49-F238E27FC236}">
                <a16:creationId xmlns:a16="http://schemas.microsoft.com/office/drawing/2014/main" id="{A6CAE343-0412-D44D-826F-08FB2944D926}"/>
              </a:ext>
            </a:extLst>
          </p:cNvPr>
          <p:cNvGrpSpPr/>
          <p:nvPr/>
        </p:nvGrpSpPr>
        <p:grpSpPr>
          <a:xfrm>
            <a:off x="179004" y="1822623"/>
            <a:ext cx="6912768" cy="8181417"/>
            <a:chOff x="119336" y="836712"/>
            <a:chExt cx="4608512" cy="5454278"/>
          </a:xfrm>
        </p:grpSpPr>
        <p:pic>
          <p:nvPicPr>
            <p:cNvPr id="19" name="Picture 18">
              <a:extLst>
                <a:ext uri="{FF2B5EF4-FFF2-40B4-BE49-F238E27FC236}">
                  <a16:creationId xmlns:a16="http://schemas.microsoft.com/office/drawing/2014/main" id="{8EC74595-3433-3B73-B5C0-68872753790B}"/>
                </a:ext>
              </a:extLst>
            </p:cNvPr>
            <p:cNvPicPr>
              <a:picLocks noChangeAspect="1"/>
            </p:cNvPicPr>
            <p:nvPr/>
          </p:nvPicPr>
          <p:blipFill rotWithShape="1">
            <a:blip r:embed="rId3"/>
            <a:srcRect t="10028" r="65362" b="5572"/>
            <a:stretch/>
          </p:blipFill>
          <p:spPr>
            <a:xfrm>
              <a:off x="119336" y="836712"/>
              <a:ext cx="4608512" cy="5454278"/>
            </a:xfrm>
            <a:prstGeom prst="rect">
              <a:avLst/>
            </a:prstGeom>
          </p:spPr>
        </p:pic>
        <p:sp>
          <p:nvSpPr>
            <p:cNvPr id="20" name="TextBox 19">
              <a:extLst>
                <a:ext uri="{FF2B5EF4-FFF2-40B4-BE49-F238E27FC236}">
                  <a16:creationId xmlns:a16="http://schemas.microsoft.com/office/drawing/2014/main" id="{BEA12149-07EF-BEA3-3DF6-2DC541F9F994}"/>
                </a:ext>
              </a:extLst>
            </p:cNvPr>
            <p:cNvSpPr txBox="1"/>
            <p:nvPr/>
          </p:nvSpPr>
          <p:spPr>
            <a:xfrm>
              <a:off x="119336" y="836712"/>
              <a:ext cx="1512168" cy="338554"/>
            </a:xfrm>
            <a:prstGeom prst="rect">
              <a:avLst/>
            </a:prstGeom>
            <a:solidFill>
              <a:schemeClr val="bg1"/>
            </a:solidFill>
          </p:spPr>
          <p:txBody>
            <a:bodyPr wrap="square" rtlCol="0">
              <a:spAutoFit/>
            </a:bodyPr>
            <a:lstStyle/>
            <a:p>
              <a:endParaRPr lang="en-GB" sz="2700" dirty="0"/>
            </a:p>
          </p:txBody>
        </p:sp>
      </p:grpSp>
      <p:sp>
        <p:nvSpPr>
          <p:cNvPr id="22" name="TextBox 21">
            <a:extLst>
              <a:ext uri="{FF2B5EF4-FFF2-40B4-BE49-F238E27FC236}">
                <a16:creationId xmlns:a16="http://schemas.microsoft.com/office/drawing/2014/main" id="{3A549FB9-AC9A-A0EB-2262-9B97FDF6EBEE}"/>
              </a:ext>
            </a:extLst>
          </p:cNvPr>
          <p:cNvSpPr txBox="1"/>
          <p:nvPr/>
        </p:nvSpPr>
        <p:spPr>
          <a:xfrm>
            <a:off x="5867400" y="282960"/>
            <a:ext cx="5715000" cy="751039"/>
          </a:xfrm>
          <a:prstGeom prst="rect">
            <a:avLst/>
          </a:prstGeom>
          <a:noFill/>
        </p:spPr>
        <p:txBody>
          <a:bodyPr wrap="square">
            <a:spAutoFit/>
          </a:bodyPr>
          <a:lstStyle/>
          <a:p>
            <a:pPr algn="ctr">
              <a:lnSpc>
                <a:spcPts val="5280"/>
              </a:lnSpc>
            </a:pPr>
            <a:r>
              <a:rPr lang="en-US" sz="4400" spc="41" dirty="0">
                <a:solidFill>
                  <a:srgbClr val="000000"/>
                </a:solidFill>
                <a:latin typeface="+mj-lt"/>
              </a:rPr>
              <a:t>Primary Prevention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2B71-1571-37F1-01C0-07BE561E450D}"/>
              </a:ext>
            </a:extLst>
          </p:cNvPr>
          <p:cNvSpPr>
            <a:spLocks noGrp="1"/>
          </p:cNvSpPr>
          <p:nvPr>
            <p:ph type="title"/>
          </p:nvPr>
        </p:nvSpPr>
        <p:spPr>
          <a:xfrm>
            <a:off x="457200" y="274638"/>
            <a:ext cx="14782800" cy="1143000"/>
          </a:xfrm>
        </p:spPr>
        <p:txBody>
          <a:bodyPr>
            <a:normAutofit/>
          </a:bodyPr>
          <a:lstStyle/>
          <a:p>
            <a:r>
              <a:rPr lang="en-GB" sz="4500" dirty="0">
                <a:ea typeface="+mj-lt"/>
                <a:cs typeface="+mj-lt"/>
              </a:rPr>
              <a:t> Long-term investment in prevention: every sector has a role</a:t>
            </a:r>
            <a:endParaRPr lang="en-US" sz="4500" dirty="0"/>
          </a:p>
        </p:txBody>
      </p:sp>
      <p:graphicFrame>
        <p:nvGraphicFramePr>
          <p:cNvPr id="4" name="Diagram 4">
            <a:extLst>
              <a:ext uri="{FF2B5EF4-FFF2-40B4-BE49-F238E27FC236}">
                <a16:creationId xmlns:a16="http://schemas.microsoft.com/office/drawing/2014/main" id="{DD5AEAA9-9829-CCB7-9CF3-4DC58B6BFCAF}"/>
              </a:ext>
            </a:extLst>
          </p:cNvPr>
          <p:cNvGraphicFramePr>
            <a:graphicFrameLocks noGrp="1"/>
          </p:cNvGraphicFramePr>
          <p:nvPr>
            <p:ph idx="1"/>
          </p:nvPr>
        </p:nvGraphicFramePr>
        <p:xfrm>
          <a:off x="457200" y="1533526"/>
          <a:ext cx="17433132" cy="77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96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1DE5D-B783-03F7-C09E-CCAAE0B188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D5BB8C9-3E3C-4DCD-06F0-47797D68DB71}"/>
              </a:ext>
            </a:extLst>
          </p:cNvPr>
          <p:cNvSpPr txBox="1"/>
          <p:nvPr/>
        </p:nvSpPr>
        <p:spPr>
          <a:xfrm>
            <a:off x="624840" y="260356"/>
            <a:ext cx="15081347" cy="1410643"/>
          </a:xfrm>
          <a:prstGeom prst="rect">
            <a:avLst/>
          </a:prstGeom>
        </p:spPr>
        <p:txBody>
          <a:bodyPr lIns="0" tIns="0" rIns="0" bIns="0" rtlCol="0" anchor="t">
            <a:spAutoFit/>
          </a:bodyPr>
          <a:lstStyle/>
          <a:p>
            <a:pPr algn="l">
              <a:lnSpc>
                <a:spcPts val="5508"/>
              </a:lnSpc>
            </a:pPr>
            <a:endParaRPr dirty="0"/>
          </a:p>
          <a:p>
            <a:pPr algn="l">
              <a:lnSpc>
                <a:spcPts val="5508"/>
              </a:lnSpc>
            </a:pPr>
            <a:r>
              <a:rPr lang="en-US" sz="5100" spc="47" dirty="0">
                <a:solidFill>
                  <a:srgbClr val="000000"/>
                </a:solidFill>
                <a:latin typeface="+mj-lt"/>
              </a:rPr>
              <a:t>Background and context</a:t>
            </a:r>
          </a:p>
        </p:txBody>
      </p:sp>
      <p:grpSp>
        <p:nvGrpSpPr>
          <p:cNvPr id="3" name="Group 3">
            <a:extLst>
              <a:ext uri="{FF2B5EF4-FFF2-40B4-BE49-F238E27FC236}">
                <a16:creationId xmlns:a16="http://schemas.microsoft.com/office/drawing/2014/main" id="{D317723C-F795-E1D8-ADFE-54909F12065D}"/>
              </a:ext>
            </a:extLst>
          </p:cNvPr>
          <p:cNvGrpSpPr/>
          <p:nvPr/>
        </p:nvGrpSpPr>
        <p:grpSpPr>
          <a:xfrm>
            <a:off x="0" y="9602943"/>
            <a:ext cx="18287997" cy="692661"/>
            <a:chOff x="0" y="0"/>
            <a:chExt cx="24383996" cy="923548"/>
          </a:xfrm>
        </p:grpSpPr>
        <p:sp>
          <p:nvSpPr>
            <p:cNvPr id="4" name="Freeform 4">
              <a:extLst>
                <a:ext uri="{FF2B5EF4-FFF2-40B4-BE49-F238E27FC236}">
                  <a16:creationId xmlns:a16="http://schemas.microsoft.com/office/drawing/2014/main" id="{BA9DBA0C-67BD-9D6C-3B75-C8B9C773681F}"/>
                </a:ext>
              </a:extLst>
            </p:cNvPr>
            <p:cNvSpPr/>
            <p:nvPr/>
          </p:nvSpPr>
          <p:spPr>
            <a:xfrm>
              <a:off x="0" y="0"/>
              <a:ext cx="24384000" cy="923544"/>
            </a:xfrm>
            <a:custGeom>
              <a:avLst/>
              <a:gdLst/>
              <a:ahLst/>
              <a:cxnLst/>
              <a:rect l="l" t="t" r="r" b="b"/>
              <a:pathLst>
                <a:path w="24384000" h="923544">
                  <a:moveTo>
                    <a:pt x="0" y="0"/>
                  </a:moveTo>
                  <a:lnTo>
                    <a:pt x="24384000" y="0"/>
                  </a:lnTo>
                  <a:lnTo>
                    <a:pt x="24384000" y="923544"/>
                  </a:lnTo>
                  <a:lnTo>
                    <a:pt x="0" y="923544"/>
                  </a:lnTo>
                  <a:close/>
                </a:path>
              </a:pathLst>
            </a:custGeom>
            <a:gradFill rotWithShape="1">
              <a:gsLst>
                <a:gs pos="0">
                  <a:srgbClr val="000000">
                    <a:alpha val="100000"/>
                  </a:srgbClr>
                </a:gs>
                <a:gs pos="100000">
                  <a:srgbClr val="376092">
                    <a:alpha val="100000"/>
                  </a:srgbClr>
                </a:gs>
              </a:gsLst>
              <a:lin ang="11926255"/>
            </a:gradFill>
          </p:spPr>
          <p:txBody>
            <a:bodyPr/>
            <a:lstStyle/>
            <a:p>
              <a:endParaRPr lang="en-GB"/>
            </a:p>
          </p:txBody>
        </p:sp>
      </p:grpSp>
      <p:grpSp>
        <p:nvGrpSpPr>
          <p:cNvPr id="5" name="Group 5">
            <a:extLst>
              <a:ext uri="{FF2B5EF4-FFF2-40B4-BE49-F238E27FC236}">
                <a16:creationId xmlns:a16="http://schemas.microsoft.com/office/drawing/2014/main" id="{BA9FB5D0-AA4F-C6F7-3D55-D715C3768C08}"/>
              </a:ext>
            </a:extLst>
          </p:cNvPr>
          <p:cNvGrpSpPr/>
          <p:nvPr/>
        </p:nvGrpSpPr>
        <p:grpSpPr>
          <a:xfrm>
            <a:off x="0" y="9602943"/>
            <a:ext cx="6115047" cy="696598"/>
            <a:chOff x="0" y="0"/>
            <a:chExt cx="8153396" cy="928797"/>
          </a:xfrm>
        </p:grpSpPr>
        <p:sp>
          <p:nvSpPr>
            <p:cNvPr id="6" name="Freeform 6">
              <a:extLst>
                <a:ext uri="{FF2B5EF4-FFF2-40B4-BE49-F238E27FC236}">
                  <a16:creationId xmlns:a16="http://schemas.microsoft.com/office/drawing/2014/main" id="{9F80414A-2F94-196D-59DD-82BF458E9FB5}"/>
                </a:ext>
              </a:extLst>
            </p:cNvPr>
            <p:cNvSpPr/>
            <p:nvPr/>
          </p:nvSpPr>
          <p:spPr>
            <a:xfrm>
              <a:off x="0" y="0"/>
              <a:ext cx="8153400" cy="928751"/>
            </a:xfrm>
            <a:custGeom>
              <a:avLst/>
              <a:gdLst/>
              <a:ahLst/>
              <a:cxnLst/>
              <a:rect l="l" t="t" r="r" b="b"/>
              <a:pathLst>
                <a:path w="8153400" h="928751">
                  <a:moveTo>
                    <a:pt x="0" y="0"/>
                  </a:moveTo>
                  <a:lnTo>
                    <a:pt x="8153400" y="0"/>
                  </a:lnTo>
                  <a:lnTo>
                    <a:pt x="8153400" y="928751"/>
                  </a:lnTo>
                  <a:lnTo>
                    <a:pt x="0" y="928751"/>
                  </a:lnTo>
                  <a:close/>
                </a:path>
              </a:pathLst>
            </a:custGeom>
            <a:gradFill rotWithShape="1">
              <a:gsLst>
                <a:gs pos="0">
                  <a:srgbClr val="000000">
                    <a:alpha val="46000"/>
                  </a:srgbClr>
                </a:gs>
                <a:gs pos="99000">
                  <a:srgbClr val="4F81BD">
                    <a:alpha val="100000"/>
                  </a:srgbClr>
                </a:gs>
              </a:gsLst>
              <a:lin ang="12384953"/>
            </a:gradFill>
          </p:spPr>
          <p:txBody>
            <a:bodyPr/>
            <a:lstStyle/>
            <a:p>
              <a:endParaRPr lang="en-GB"/>
            </a:p>
          </p:txBody>
        </p:sp>
      </p:grpSp>
      <p:sp>
        <p:nvSpPr>
          <p:cNvPr id="7" name="TextBox 7">
            <a:extLst>
              <a:ext uri="{FF2B5EF4-FFF2-40B4-BE49-F238E27FC236}">
                <a16:creationId xmlns:a16="http://schemas.microsoft.com/office/drawing/2014/main" id="{624BB908-3EEB-B2C9-530F-E730ABE3736C}"/>
              </a:ext>
            </a:extLst>
          </p:cNvPr>
          <p:cNvSpPr txBox="1"/>
          <p:nvPr/>
        </p:nvSpPr>
        <p:spPr>
          <a:xfrm>
            <a:off x="1447800" y="2203721"/>
            <a:ext cx="15697200" cy="5879558"/>
          </a:xfrm>
          <a:prstGeom prst="rect">
            <a:avLst/>
          </a:prstGeom>
        </p:spPr>
        <p:txBody>
          <a:bodyPr wrap="square" lIns="0" tIns="0" rIns="0" bIns="0" rtlCol="0" anchor="t">
            <a:spAutoFit/>
          </a:bodyPr>
          <a:lstStyle/>
          <a:p>
            <a:pPr marL="539750" lvl="1">
              <a:lnSpc>
                <a:spcPct val="90000"/>
              </a:lnSpc>
              <a:spcAft>
                <a:spcPts val="600"/>
              </a:spcAft>
            </a:pPr>
            <a:endParaRPr lang="en-US" sz="3200" spc="37" dirty="0"/>
          </a:p>
          <a:p>
            <a:pPr marL="768350" lvl="1" indent="-228600">
              <a:lnSpc>
                <a:spcPct val="90000"/>
              </a:lnSpc>
              <a:spcAft>
                <a:spcPts val="600"/>
              </a:spcAft>
              <a:buFont typeface="Arial" panose="020B0604020202020204" pitchFamily="34" charset="0"/>
              <a:buChar char="•"/>
            </a:pPr>
            <a:r>
              <a:rPr lang="en-US" sz="3600" spc="37" dirty="0"/>
              <a:t>Collaboration Agreement between Police Scotland and Public Health Scotland in (July 2021) – Public Health Approach to Policing</a:t>
            </a:r>
          </a:p>
          <a:p>
            <a:pPr marL="768350" lvl="1" indent="-228600">
              <a:lnSpc>
                <a:spcPct val="90000"/>
              </a:lnSpc>
              <a:spcAft>
                <a:spcPts val="600"/>
              </a:spcAft>
              <a:buFont typeface="Arial" panose="020B0604020202020204" pitchFamily="34" charset="0"/>
              <a:buChar char="•"/>
            </a:pPr>
            <a:endParaRPr lang="en-US" sz="3600" spc="37" dirty="0"/>
          </a:p>
          <a:p>
            <a:pPr marL="768350" lvl="1" indent="-228600">
              <a:lnSpc>
                <a:spcPct val="90000"/>
              </a:lnSpc>
              <a:spcAft>
                <a:spcPts val="600"/>
              </a:spcAft>
              <a:buFont typeface="Arial" panose="020B0604020202020204" pitchFamily="34" charset="0"/>
              <a:buChar char="•"/>
            </a:pPr>
            <a:r>
              <a:rPr lang="en-US" sz="3600" spc="37" dirty="0"/>
              <a:t>Memorandum of Understanding between EFI, Police Scotland and Public Health Scotland (June 2023) &amp; launch (August 2023)-establish The Scottish Prevention Hub.</a:t>
            </a:r>
          </a:p>
          <a:p>
            <a:pPr marL="768350" lvl="1" indent="-228600">
              <a:lnSpc>
                <a:spcPct val="90000"/>
              </a:lnSpc>
              <a:spcAft>
                <a:spcPts val="600"/>
              </a:spcAft>
              <a:buFont typeface="Arial" panose="020B0604020202020204" pitchFamily="34" charset="0"/>
              <a:buChar char="•"/>
            </a:pPr>
            <a:endParaRPr lang="en-US" sz="3600" spc="37" dirty="0"/>
          </a:p>
          <a:p>
            <a:pPr marL="768350" lvl="1" indent="-228600">
              <a:lnSpc>
                <a:spcPct val="90000"/>
              </a:lnSpc>
              <a:spcAft>
                <a:spcPts val="600"/>
              </a:spcAft>
              <a:buFont typeface="Arial" panose="020B0604020202020204" pitchFamily="34" charset="0"/>
              <a:buChar char="•"/>
            </a:pPr>
            <a:r>
              <a:rPr lang="en-US" sz="3600" spc="37" dirty="0"/>
              <a:t>Learning from Collaboration Leadership Pilots, draw from what is happening, connect and join up.</a:t>
            </a:r>
          </a:p>
          <a:p>
            <a:pPr marL="386080" lvl="1" indent="-193040" algn="l">
              <a:lnSpc>
                <a:spcPts val="3840"/>
              </a:lnSpc>
            </a:pPr>
            <a:endParaRPr lang="en-US" sz="3200" dirty="0">
              <a:solidFill>
                <a:srgbClr val="000000"/>
              </a:solidFill>
              <a:latin typeface="Arial"/>
            </a:endParaRPr>
          </a:p>
        </p:txBody>
      </p:sp>
    </p:spTree>
    <p:extLst>
      <p:ext uri="{BB962C8B-B14F-4D97-AF65-F5344CB8AC3E}">
        <p14:creationId xmlns:p14="http://schemas.microsoft.com/office/powerpoint/2010/main" val="514698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1586</Words>
  <Application>Microsoft Office PowerPoint</Application>
  <PresentationFormat>Custom</PresentationFormat>
  <Paragraphs>217</Paragraphs>
  <Slides>20</Slides>
  <Notes>20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Evolventa</vt:lpstr>
      <vt:lpstr>TT Rounds Condensed</vt:lpstr>
      <vt:lpstr>Inter</vt:lpstr>
      <vt:lpstr>TT Rounds Condensed Bold</vt:lpstr>
      <vt:lpstr>Consolas</vt:lpstr>
      <vt:lpstr>Canva Sans Bold</vt:lpstr>
      <vt:lpstr>Source Sans Pro Bold</vt:lpstr>
      <vt:lpstr>Calibri</vt:lpstr>
      <vt:lpstr>Montserrat</vt:lpstr>
      <vt:lpstr>Montserrat Bold</vt:lpstr>
      <vt:lpstr>Arial</vt:lpstr>
      <vt:lpstr>Evolventa Bold</vt:lpstr>
      <vt:lpstr>Montserrat Semi-Bold</vt:lpstr>
      <vt:lpstr>Office Theme</vt:lpstr>
      <vt:lpstr>1_Office Theme</vt:lpstr>
      <vt:lpstr>PowerPoint Presentation</vt:lpstr>
      <vt:lpstr>Overview </vt:lpstr>
      <vt:lpstr>PowerPoint Presentation</vt:lpstr>
      <vt:lpstr>PowerPoint Presentation</vt:lpstr>
      <vt:lpstr>After decades of improvement, Scotland's health is worsening</vt:lpstr>
      <vt:lpstr>PowerPoint Presentation</vt:lpstr>
      <vt:lpstr>PowerPoint Presentation</vt:lpstr>
      <vt:lpstr> Long-term investment in prevention: every sector has a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Kristy Docherty</dc:creator>
  <cp:lastModifiedBy>Kristy Docherty</cp:lastModifiedBy>
  <cp:revision>33</cp:revision>
  <cp:lastPrinted>2024-02-16T15:37:23Z</cp:lastPrinted>
  <dcterms:created xsi:type="dcterms:W3CDTF">2006-08-16T00:00:00Z</dcterms:created>
  <dcterms:modified xsi:type="dcterms:W3CDTF">2024-02-21T12:27:19Z</dcterms:modified>
  <dc:identifier>DAF84mppc_w</dc:identifier>
</cp:coreProperties>
</file>